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y="5143500" cx="9144000"/>
  <p:notesSz cx="6858000" cy="9144000"/>
  <p:embeddedFontLst>
    <p:embeddedFont>
      <p:font typeface="Roboto"/>
      <p:regular r:id="rId71"/>
      <p:bold r:id="rId72"/>
      <p:italic r:id="rId73"/>
      <p:boldItalic r:id="rId74"/>
    </p:embeddedFont>
    <p:embeddedFont>
      <p:font typeface="Montserrat"/>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italic.fntdata"/><Relationship Id="rId72" Type="http://schemas.openxmlformats.org/officeDocument/2006/relationships/font" Target="fonts/Roboto-bold.fntdata"/><Relationship Id="rId31" Type="http://schemas.openxmlformats.org/officeDocument/2006/relationships/slide" Target="slides/slide26.xml"/><Relationship Id="rId75" Type="http://schemas.openxmlformats.org/officeDocument/2006/relationships/font" Target="fonts/Montserrat-regular.fntdata"/><Relationship Id="rId30" Type="http://schemas.openxmlformats.org/officeDocument/2006/relationships/slide" Target="slides/slide25.xml"/><Relationship Id="rId74" Type="http://schemas.openxmlformats.org/officeDocument/2006/relationships/font" Target="fonts/Roboto-boldItalic.fntdata"/><Relationship Id="rId33" Type="http://schemas.openxmlformats.org/officeDocument/2006/relationships/slide" Target="slides/slide28.xml"/><Relationship Id="rId77" Type="http://schemas.openxmlformats.org/officeDocument/2006/relationships/font" Target="fonts/Montserrat-italic.fntdata"/><Relationship Id="rId32" Type="http://schemas.openxmlformats.org/officeDocument/2006/relationships/slide" Target="slides/slide27.xml"/><Relationship Id="rId76" Type="http://schemas.openxmlformats.org/officeDocument/2006/relationships/font" Target="fonts/Montserrat-bold.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Montserrat-boldItalic.fntdata"/><Relationship Id="rId71" Type="http://schemas.openxmlformats.org/officeDocument/2006/relationships/font" Target="fonts/Roboto-regular.fntdata"/><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culus.com/blog/introducing-facebook-horizon-a-new-social-vr-world-coming-to-oculus-quest-and-the-rift-platform-in-2020/?locale=en_U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totalimmersion" TargetMode="External"/><Relationship Id="rId3" Type="http://schemas.openxmlformats.org/officeDocument/2006/relationships/hyperlink" Target="https://youtu.be/3R41a7UeSjI" TargetMode="External"/><Relationship Id="rId4" Type="http://schemas.openxmlformats.org/officeDocument/2006/relationships/hyperlink" Target="https://www.youtube.com/watch?v=vJj3vjNQWv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chcrunch.com/2017/12/20/pokemon-go-gets-a-new-and-improved-augmented-reality-mode-but-only-on-ios/" TargetMode="External"/><Relationship Id="rId3" Type="http://schemas.openxmlformats.org/officeDocument/2006/relationships/hyperlink" Target="https://www.forbes.com/sites/jvchamary/2018/02/10/pokemon-go-science-health-benefits/#6596c3e13ab0"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olokit.io/" TargetMode="External"/><Relationship Id="rId3" Type="http://schemas.openxmlformats.org/officeDocument/2006/relationships/hyperlink" Target="https://play.google.com/store/apps/details?id=com.ambergarage.holokit" TargetMode="External"/><Relationship Id="rId4" Type="http://schemas.openxmlformats.org/officeDocument/2006/relationships/hyperlink" Target="https://apps.apple.com/us/app/holokit/id1237080840"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olokit.io/" TargetMode="External"/><Relationship Id="rId3" Type="http://schemas.openxmlformats.org/officeDocument/2006/relationships/hyperlink" Target="https://www.youtube.com/watch?v=loGxO3L7rF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cer.com/ac/en/US/content/series/wmr"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us.sennheiser.com/ambeo" TargetMode="External"/><Relationship Id="rId3" Type="http://schemas.openxmlformats.org/officeDocument/2006/relationships/hyperlink" Target="https://www.razer.com/thx-spatial-audio" TargetMode="External"/><Relationship Id="rId4" Type="http://schemas.openxmlformats.org/officeDocument/2006/relationships/hyperlink" Target="https://creator.oculus.com/learn/spatial-audio/" TargetMode="External"/><Relationship Id="rId5" Type="http://schemas.openxmlformats.org/officeDocument/2006/relationships/hyperlink" Target="https://facebook360.fb.com/spatial-workstation/" TargetMode="External"/><Relationship Id="rId6" Type="http://schemas.openxmlformats.org/officeDocument/2006/relationships/hyperlink" Target="https://training.npr.org/2017/12/18/a-beginners-guide-to-spatial-audio-in-360-degree-video/#tip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qri.com/" TargetMode="External"/><Relationship Id="rId3" Type="http://schemas.openxmlformats.org/officeDocument/2006/relationships/hyperlink" Target="https://www.autodesk.com/redshift/augmented-reality-in-construction/" TargetMode="External"/><Relationship Id="rId4" Type="http://schemas.openxmlformats.org/officeDocument/2006/relationships/hyperlink" Target="https://epson.com/moverio-augmented-reality#"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nuronet.io/" TargetMode="External"/><Relationship Id="rId3" Type="http://schemas.openxmlformats.org/officeDocument/2006/relationships/hyperlink" Target="https://www.youtube.com/watch?v=5fEjIux1_wg" TargetMode="External"/><Relationship Id="rId4" Type="http://schemas.openxmlformats.org/officeDocument/2006/relationships/hyperlink" Target="https://www.linkedin.com/in/josuebusto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utodesk.com/redshift/what-is-augmented-reality/"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oomberg.com/news/articles/2020-04-15/ford-tests-buzzing-distancing-wristbands-to-keep-workers-apart" TargetMode="External"/><Relationship Id="rId3" Type="http://schemas.openxmlformats.org/officeDocument/2006/relationships/hyperlink" Target="https://www.samsung.com/us/mobile/wearable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atavizcatalogue.com/blog/whos-offering-data-visualization-vr/" TargetMode="External"/><Relationship Id="rId3" Type="http://schemas.openxmlformats.org/officeDocument/2006/relationships/hyperlink" Target="http://badvr.com/"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soS-Afm50Os" TargetMode="External"/><Relationship Id="rId3" Type="http://schemas.openxmlformats.org/officeDocument/2006/relationships/hyperlink" Target="https://www.youtube.com/redirect?redir_token=9EZYIvOhWqH9VWSoM7hQLPIT5B58MTU5MzM0NjA0MkAxNTkzMjU5NjQy&amp;q=http%3A%2F%2Fwww.VirtualOpen.House&amp;event=video_description&amp;v=7DH0-U1nc0M"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oore%27s_law"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oore%27s_law"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reejs.org/examples/#webgl_materials" TargetMode="External"/><Relationship Id="rId3" Type="http://schemas.openxmlformats.org/officeDocument/2006/relationships/hyperlink" Target="https://threejs.org/"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vidlyons.dev/threejs-intro/#slide-0"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cmag.com/picks/the-best-360-cameras" TargetMode="External"/><Relationship Id="rId3" Type="http://schemas.openxmlformats.org/officeDocument/2006/relationships/hyperlink" Target="https://www.digitalcameraworld.com/buying-guides/best-360-cameras"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autodesk.com" TargetMode="External"/><Relationship Id="rId3" Type="http://schemas.openxmlformats.org/officeDocument/2006/relationships/hyperlink" Target="http://blender.org" TargetMode="External"/><Relationship Id="rId4" Type="http://schemas.openxmlformats.org/officeDocument/2006/relationships/hyperlink" Target="https://www.sketchup.com/" TargetMode="External"/><Relationship Id="rId5" Type="http://schemas.openxmlformats.org/officeDocument/2006/relationships/hyperlink" Target="https://www.cheetah3d.com/" TargetMode="External"/><Relationship Id="rId6" Type="http://schemas.openxmlformats.org/officeDocument/2006/relationships/hyperlink" Target="https://www.adobe.com/products/dimension.html"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oly.google.com/" TargetMode="External"/><Relationship Id="rId3" Type="http://schemas.openxmlformats.org/officeDocument/2006/relationships/hyperlink" Target="https://3dwarehouse.sketchup.com/?hl=en" TargetMode="External"/><Relationship Id="rId4" Type="http://schemas.openxmlformats.org/officeDocument/2006/relationships/hyperlink" Target="https://www.deviantart.com/tag/3d" TargetMode="External"/><Relationship Id="rId5" Type="http://schemas.openxmlformats.org/officeDocument/2006/relationships/hyperlink" Target="https://www.behance.net/search/projects/?search=3D"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ordpress.org/plugins/wp-vr-view/" TargetMode="External"/><Relationship Id="rId3" Type="http://schemas.openxmlformats.org/officeDocument/2006/relationships/hyperlink" Target="https://wordpress.org/plugins/wpvr/"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orgemckinney.com/game-song-and-movie/"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cardboard" TargetMode="External"/><Relationship Id="rId3" Type="http://schemas.openxmlformats.org/officeDocument/2006/relationships/hyperlink" Target="https://www.georgemckinney.com/android-app-360-image-view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viantart.com/bobye2/art/NCC-1701-D-Holodeck-variant-628438072"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orgemckinney.com/mobile-augmented-reality-app"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aining.npr.org/2017/12/18/a-beginners-guide-to-spatial-audio-in-360-degree-video/#tips"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eddoticamagazine.com/open-wonderland/" TargetMode="External"/><Relationship Id="rId3" Type="http://schemas.openxmlformats.org/officeDocument/2006/relationships/hyperlink" Target="https://youtu.be/KuMnaAizRHE" TargetMode="External"/><Relationship Id="rId4" Type="http://schemas.openxmlformats.org/officeDocument/2006/relationships/hyperlink" Target="https://youtu.be/ei39rcGsD0g" TargetMode="External"/><Relationship Id="rId5" Type="http://schemas.openxmlformats.org/officeDocument/2006/relationships/hyperlink" Target="http://images.businessweek.com/ss/08/05/0505_ceo_guide/index_01.htm"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ore.playstation.com/en-us/product/UP0527-CUSA18994_00-GOODDOGBADDOG000" TargetMode="External"/><Relationship Id="rId3" Type="http://schemas.openxmlformats.org/officeDocument/2006/relationships/hyperlink" Target="http://www.play-em.com/"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chimericalera.com/"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8a9da44a6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a9da44a6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8a35804296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a35804296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https://www.oculus.com/blog/introducing-facebook-horizon-a-new-social-vr-world-coming-to-oculus-quest-and-the-rift-platform-in-2020/?locale=en_US</a:t>
            </a:r>
            <a:r>
              <a:rPr lang="en"/>
              <a:t> </a:t>
            </a:r>
            <a:r>
              <a:rPr lang="en"/>
              <a:t> </a:t>
            </a:r>
            <a:r>
              <a:rPr lang="en" sz="950">
                <a:solidFill>
                  <a:srgbClr val="FFFFFF"/>
                </a:solidFill>
              </a:rPr>
              <a:t>https://www.oculus.com/blog/introducing-facebook-horizon-a-new-social-vr-world-coming-to-oculus-quest-and-the-rift-platform-in-2020</a:t>
            </a:r>
            <a:r>
              <a:rPr lang="en"/>
              <a:t> </a:t>
            </a:r>
            <a:r>
              <a:rPr lang="en" sz="950">
                <a:solidFill>
                  <a:srgbClr val="FFFFFF"/>
                </a:solidFill>
              </a:rPr>
              <a:t>htt  ps://www.oculus.com/blog/introducing-facebook-horizon-a-new-social-vr-world-coming-to-oculus-quest-and-the-rift-platform-in-2020</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a35804296_1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a35804296_1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Immersion (</a:t>
            </a:r>
            <a:r>
              <a:rPr lang="en" u="sng">
                <a:solidFill>
                  <a:schemeClr val="hlink"/>
                </a:solidFill>
                <a:hlinkClick r:id="rId2"/>
              </a:rPr>
              <a:t>https://twitter.com/totalimmersion</a:t>
            </a:r>
            <a:r>
              <a:rPr lang="en"/>
              <a:t>) project for Kraft Lunchables. </a:t>
            </a:r>
            <a:r>
              <a:rPr lang="en" u="sng">
                <a:solidFill>
                  <a:schemeClr val="hlink"/>
                </a:solidFill>
                <a:hlinkClick r:id="rId3"/>
              </a:rPr>
              <a:t>https://youtu.be/3R41a7UeSjI</a:t>
            </a:r>
            <a:r>
              <a:rPr lang="en"/>
              <a:t>  </a:t>
            </a:r>
            <a:r>
              <a:rPr lang="en" u="sng">
                <a:solidFill>
                  <a:schemeClr val="hlink"/>
                </a:solidFill>
                <a:hlinkClick r:id="rId4"/>
              </a:rPr>
              <a:t>https://www.youtube.com/watch?v=vJj3vjNQWvg</a:t>
            </a:r>
            <a:r>
              <a:rPr lang="en"/>
              <a:t>  Made using Adobe Flash Player for the Desktop browser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8a35804296_1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a35804296_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Pokémon GO gets a new and improved augmented reality mode (but only on iOS) Greg Kumparak@grg / 6:00 am PST•December 20, 2017 </a:t>
            </a:r>
            <a:r>
              <a:rPr lang="en" u="sng">
                <a:solidFill>
                  <a:schemeClr val="hlink"/>
                </a:solidFill>
                <a:hlinkClick r:id="rId2"/>
              </a:rPr>
              <a:t>https://techcrunch.com/2017/12/20/pokemon-go-gets-a-new-and-improved-augmented-reality-mode-but-only-on-ios/</a:t>
            </a:r>
            <a:r>
              <a:rPr lang="en"/>
              <a:t> </a:t>
            </a:r>
            <a:r>
              <a:rPr lang="en" u="sng">
                <a:solidFill>
                  <a:schemeClr val="hlink"/>
                </a:solidFill>
                <a:hlinkClick r:id="rId3"/>
              </a:rPr>
              <a:t>https://www.forbes.com/sites/jvchamary/2018/02/10/pokemon-go-science-health-benefits/#6596c3e13ab0</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8a35804296_1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a35804296_1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https://holokit.io/</a:t>
            </a:r>
            <a:r>
              <a:rPr lang="en"/>
              <a:t>  </a:t>
            </a:r>
            <a:r>
              <a:rPr lang="en" u="sng">
                <a:solidFill>
                  <a:schemeClr val="hlink"/>
                </a:solidFill>
                <a:hlinkClick r:id="rId3"/>
              </a:rPr>
              <a:t>https://play.google.com/store/apps/details?id=com.ambergarage.holokit</a:t>
            </a:r>
            <a:r>
              <a:rPr lang="en"/>
              <a:t>    </a:t>
            </a:r>
            <a:r>
              <a:rPr lang="en" u="sng">
                <a:solidFill>
                  <a:schemeClr val="hlink"/>
                </a:solidFill>
                <a:hlinkClick r:id="rId4"/>
              </a:rPr>
              <a:t>https://apps.apple.com/us/app/holokit/id1237080840</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8a35804296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a35804296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https://holokit.io/</a:t>
            </a:r>
            <a:r>
              <a:rPr lang="en"/>
              <a:t>  </a:t>
            </a:r>
            <a:r>
              <a:rPr lang="en" u="sng">
                <a:solidFill>
                  <a:schemeClr val="hlink"/>
                </a:solidFill>
                <a:hlinkClick r:id="rId3"/>
              </a:rPr>
              <a:t>https://www.youtube.com/watch?v=loGxO3L7rFE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8a35804296_1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a35804296_1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https://www.acer.com/ac/en/US/content/series/wmr</a:t>
            </a: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8a35804296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a35804296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https://en-us.sennheiser.com/ambeo</a:t>
            </a:r>
            <a:r>
              <a:rPr lang="en"/>
              <a:t>     </a:t>
            </a:r>
            <a:r>
              <a:rPr lang="en" u="sng">
                <a:solidFill>
                  <a:schemeClr val="hlink"/>
                </a:solidFill>
                <a:hlinkClick r:id="rId3"/>
              </a:rPr>
              <a:t>https://www.razer.com/thx-spatial-audio</a:t>
            </a:r>
            <a:r>
              <a:rPr lang="en"/>
              <a:t>     </a:t>
            </a:r>
            <a:r>
              <a:rPr lang="en" u="sng">
                <a:solidFill>
                  <a:schemeClr val="accent5"/>
                </a:solidFill>
                <a:hlinkClick r:id="rId4"/>
              </a:rPr>
              <a:t>https://creator.oculus.com/learn/spatial-audio/</a:t>
            </a:r>
            <a:r>
              <a:rPr lang="en"/>
              <a:t>  </a:t>
            </a:r>
            <a:r>
              <a:rPr lang="en" u="sng">
                <a:solidFill>
                  <a:schemeClr val="hlink"/>
                </a:solidFill>
                <a:hlinkClick r:id="rId5"/>
              </a:rPr>
              <a:t>https://facebook360.fb.com/spatial-workstation/</a:t>
            </a:r>
            <a:r>
              <a:rPr lang="en"/>
              <a:t> </a:t>
            </a:r>
            <a:r>
              <a:rPr lang="en" u="sng">
                <a:solidFill>
                  <a:schemeClr val="hlink"/>
                </a:solidFill>
                <a:hlinkClick r:id="rId6"/>
              </a:rPr>
              <a:t>https://training.npr.org/2017/12/18/a-beginners-guide-to-spatial-audio-in-360-degree-video/#tips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8a35804296_3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a35804296_3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8a35804296_1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a35804296_1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https://daqri.com/</a:t>
            </a:r>
            <a:r>
              <a:rPr lang="en"/>
              <a:t> </a:t>
            </a:r>
            <a:r>
              <a:rPr lang="en" u="sng">
                <a:solidFill>
                  <a:schemeClr val="hlink"/>
                </a:solidFill>
                <a:hlinkClick r:id="rId3"/>
              </a:rPr>
              <a:t>https://www.autodesk.com/redshift/augmented-reality-in-construction/</a:t>
            </a:r>
            <a:r>
              <a:rPr lang="en"/>
              <a:t>     </a:t>
            </a:r>
            <a:r>
              <a:rPr lang="en" u="sng">
                <a:solidFill>
                  <a:schemeClr val="hlink"/>
                </a:solidFill>
                <a:hlinkClick r:id="rId4"/>
              </a:rPr>
              <a:t>https://epson.com/moverio-augmented-reality#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8a35804296_3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a35804296_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http://nuronet.io/</a:t>
            </a:r>
            <a:r>
              <a:rPr lang="en"/>
              <a:t>   </a:t>
            </a:r>
            <a:r>
              <a:rPr lang="en" u="sng">
                <a:solidFill>
                  <a:schemeClr val="hlink"/>
                </a:solidFill>
                <a:hlinkClick r:id="rId3"/>
              </a:rPr>
              <a:t>https://www.youtube.com/watch?v=5fEjIux1_wg</a:t>
            </a:r>
            <a:r>
              <a:rPr lang="en"/>
              <a:t>   </a:t>
            </a:r>
            <a:r>
              <a:rPr lang="en" sz="950" u="sng">
                <a:solidFill>
                  <a:schemeClr val="hlink"/>
                </a:solidFill>
                <a:hlinkClick r:id="rId4"/>
              </a:rPr>
              <a:t>https://www.linkedin.com/in/josuebustos/</a:t>
            </a:r>
            <a:r>
              <a:rPr lang="en" sz="950">
                <a:solidFill>
                  <a:schemeClr val="dk1"/>
                </a:solidFill>
              </a:rPr>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8a9da44a6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a9da44a6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8a35804296_1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a35804296_1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https://www.autodesk.com/redshift/what-is-augmented-reality/</a:t>
            </a:r>
            <a:r>
              <a:rPr lang="en"/>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8a35804296_1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a35804296_1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https://www.bloomberg.com/news/articles/2020-04-15/ford-tests-buzzing-distancing-wristbands-to-keep-workers-apart</a:t>
            </a:r>
            <a:r>
              <a:rPr lang="en"/>
              <a:t>  </a:t>
            </a:r>
            <a:r>
              <a:rPr lang="en" u="sng">
                <a:solidFill>
                  <a:schemeClr val="hlink"/>
                </a:solidFill>
                <a:hlinkClick r:id="rId3"/>
              </a:rPr>
              <a:t>https://www.samsung.com/us/mobile/wearables/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8a35804296_1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a35804296_1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http://datavizcatalogue.com/blog/whos-offering-data-visualization-vr/</a:t>
            </a:r>
            <a:r>
              <a:rPr lang="en"/>
              <a:t>   </a:t>
            </a:r>
            <a:r>
              <a:rPr b="1" lang="en" sz="1350">
                <a:solidFill>
                  <a:srgbClr val="FD6363"/>
                </a:solidFill>
                <a:uFill>
                  <a:noFill/>
                </a:uFill>
                <a:latin typeface="Georgia"/>
                <a:ea typeface="Georgia"/>
                <a:cs typeface="Georgia"/>
                <a:sym typeface="Georgia"/>
                <a:hlinkClick r:id="rId3"/>
              </a:rPr>
              <a:t>badvr.com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8a35804296_1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a35804296_1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https://youtu.be/soS-Afm50Os</a:t>
            </a:r>
            <a:r>
              <a:rPr lang="en"/>
              <a:t>   </a:t>
            </a:r>
            <a:r>
              <a:rPr lang="en" sz="1050" u="sng">
                <a:solidFill>
                  <a:schemeClr val="hlink"/>
                </a:solidFill>
                <a:highlight>
                  <a:srgbClr val="F1F1F1"/>
                </a:highlight>
                <a:latin typeface="Roboto"/>
                <a:ea typeface="Roboto"/>
                <a:cs typeface="Roboto"/>
                <a:sym typeface="Roboto"/>
                <a:hlinkClick r:id="rId3"/>
              </a:rPr>
              <a:t>http://www.VirtualOpen.House</a:t>
            </a:r>
            <a:r>
              <a:rPr lang="en"/>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8a35804296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a35804296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Graveyard is full of doom and gloom…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8a35804296_3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a35804296_3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https://en.wikipedia.org/wiki/Moore%27s_law</a:t>
            </a:r>
            <a:r>
              <a:rPr lang="en"/>
              <a: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8a35804296_3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a35804296_3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https://en.wikipedia.org/wiki/Moore%27s_law</a:t>
            </a:r>
            <a:r>
              <a:rPr lang="en"/>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8a35804296_3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a35804296_3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8a35804296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8a35804296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8a9da44a6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8a9da44a6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8a35804296_3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a35804296_3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8a35804296_3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a35804296_3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8a35804296_3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a35804296_3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https://threejs.org/examples/#webgl_materials</a:t>
            </a:r>
            <a:r>
              <a:rPr lang="en"/>
              <a:t> </a:t>
            </a:r>
            <a:r>
              <a:rPr lang="en" u="sng">
                <a:solidFill>
                  <a:schemeClr val="hlink"/>
                </a:solidFill>
                <a:hlinkClick r:id="rId3"/>
              </a:rPr>
              <a:t>https://threejs.org/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8a35804296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a35804296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https://davidlyons.dev/threejs-intro/#slide-0</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8a35804296_3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a35804296_3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8a9da44a6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a9da44a6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8a35804296_1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8a35804296_1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https://www.pcmag.com/picks/the-best-360-cameras</a:t>
            </a:r>
            <a:r>
              <a:rPr lang="en"/>
              <a:t>    </a:t>
            </a:r>
            <a:r>
              <a:rPr lang="en" u="sng">
                <a:solidFill>
                  <a:schemeClr val="hlink"/>
                </a:solidFill>
                <a:hlinkClick r:id="rId3"/>
              </a:rPr>
              <a:t>https://www.digitalcameraworld.com/buying-guides/best-360-cameras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8a35804296_1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8a35804296_1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www.autodesk.com</a:t>
            </a:r>
            <a:r>
              <a:rPr lang="en"/>
              <a:t>    </a:t>
            </a:r>
            <a:r>
              <a:rPr lang="en" u="sng">
                <a:solidFill>
                  <a:schemeClr val="hlink"/>
                </a:solidFill>
                <a:hlinkClick r:id="rId3"/>
              </a:rPr>
              <a:t>blender.org</a:t>
            </a:r>
            <a:r>
              <a:rPr lang="en"/>
              <a:t>    </a:t>
            </a:r>
            <a:r>
              <a:rPr lang="en" u="sng">
                <a:solidFill>
                  <a:schemeClr val="hlink"/>
                </a:solidFill>
                <a:hlinkClick r:id="rId4"/>
              </a:rPr>
              <a:t>https://www.sketchup.com/</a:t>
            </a:r>
            <a:r>
              <a:rPr lang="en"/>
              <a:t>   </a:t>
            </a:r>
            <a:r>
              <a:rPr lang="en" u="sng">
                <a:solidFill>
                  <a:schemeClr val="hlink"/>
                </a:solidFill>
                <a:hlinkClick r:id="rId5"/>
              </a:rPr>
              <a:t>https://www.cheetah3d.com/</a:t>
            </a:r>
            <a:r>
              <a:rPr lang="en"/>
              <a:t>  </a:t>
            </a:r>
            <a:r>
              <a:rPr lang="en" u="sng">
                <a:solidFill>
                  <a:schemeClr val="hlink"/>
                </a:solidFill>
                <a:hlinkClick r:id="rId6"/>
              </a:rPr>
              <a:t>https://www.adobe.com/products/dimension.html</a:t>
            </a:r>
            <a:r>
              <a:rPr lang="en"/>
              <a:t>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8a35804296_1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8a35804296_1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https://poly.google.com/</a:t>
            </a:r>
            <a:r>
              <a:rPr lang="en"/>
              <a:t> </a:t>
            </a:r>
            <a:r>
              <a:rPr lang="en"/>
              <a:t>  </a:t>
            </a:r>
            <a:r>
              <a:rPr lang="en" u="sng">
                <a:solidFill>
                  <a:schemeClr val="hlink"/>
                </a:solidFill>
                <a:hlinkClick r:id="rId3"/>
              </a:rPr>
              <a:t>https://3dwarehouse.sketchup.com/?hl=en</a:t>
            </a:r>
            <a:r>
              <a:rPr lang="en"/>
              <a:t> </a:t>
            </a:r>
            <a:r>
              <a:rPr lang="en"/>
              <a:t>  </a:t>
            </a:r>
            <a:r>
              <a:rPr lang="en" u="sng">
                <a:solidFill>
                  <a:schemeClr val="hlink"/>
                </a:solidFill>
                <a:hlinkClick r:id="rId4"/>
              </a:rPr>
              <a:t>https://www.deviantart.com/tag/3d</a:t>
            </a:r>
            <a:r>
              <a:rPr lang="en"/>
              <a:t>  </a:t>
            </a:r>
            <a:r>
              <a:rPr lang="en" u="sng">
                <a:solidFill>
                  <a:schemeClr val="hlink"/>
                </a:solidFill>
                <a:hlinkClick r:id="rId5"/>
              </a:rPr>
              <a:t>https://www.behance.net/search/projects/?search=3D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8a35804296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a35804296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8a35804296_3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a35804296_3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8a35804296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8a35804296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8a35804296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8a35804296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8a35804296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a35804296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8a35804296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8a35804296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8a35804296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8a35804296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8a35804296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8a35804296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8a9da44a6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8a9da44a6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https://wordpress.org/plugins/wp-vr-view/</a:t>
            </a:r>
            <a:r>
              <a:rPr lang="en"/>
              <a:t>   </a:t>
            </a:r>
            <a:r>
              <a:rPr lang="en" u="sng">
                <a:solidFill>
                  <a:schemeClr val="hlink"/>
                </a:solidFill>
                <a:hlinkClick r:id="rId3"/>
              </a:rPr>
              <a:t>https://wordpress.org/plugins/wpvr/</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8a35804296_3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8a35804296_3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8a35804296_3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8a35804296_3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https://www.georgemckinney.com/game-song-and-movie/</a:t>
            </a:r>
            <a:r>
              <a:rPr lang="en"/>
              <a:t>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8a35804296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8a35804296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https://developers.google.com/cardboard</a:t>
            </a:r>
            <a:r>
              <a:rPr lang="en"/>
              <a:t>       </a:t>
            </a:r>
            <a:r>
              <a:rPr lang="en" u="sng">
                <a:solidFill>
                  <a:schemeClr val="hlink"/>
                </a:solidFill>
                <a:hlinkClick r:id="rId3"/>
              </a:rPr>
              <a:t>https://www.georgemckinney.com/android-app-360-image-viewer/</a:t>
            </a:r>
            <a:r>
              <a:rPr lang="en"/>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8a35804296_1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a35804296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https://www.deviantart.com/bobye2/art/NCC-1701-D-Holodeck-variant-628438072</a:t>
            </a:r>
            <a:r>
              <a:rPr lang="en"/>
              <a:t>  1974 cartoon, 1988 Next Generation. https://en.wikipedia.org/wiki/Holodeck</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8a42082e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8a42082e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https://www.georgemckinney.com/mobile-augmented-reality-app</a:t>
            </a:r>
            <a:r>
              <a:rPr lang="en"/>
              <a:t>  Z10</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8a42082ea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8a42082ea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https://midivrcard.com/wintergreeting.html</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8a42082ea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8a42082ea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https://www.georgemckinney.com/armobile/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8a42082ea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8a42082ea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https://www.youtube.com/watch?v=2tfdSGFCWVE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8a35804296_3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8a35804296_3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8a9da44a6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8a9da44a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8a35804296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8a35804296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8a9da44a6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8a9da44a6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8a35804296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8a35804296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8a35804296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8a35804296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8a35804296_1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a35804296_1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8a35804296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8a35804296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NPR, A beginner’s guide to spatial audio in 360-degree video NICK MICHAEL • DECEMBER 18, 2017.  </a:t>
            </a:r>
            <a:r>
              <a:rPr lang="en" u="sng">
                <a:solidFill>
                  <a:schemeClr val="hlink"/>
                </a:solidFill>
                <a:hlinkClick r:id="rId2"/>
              </a:rPr>
              <a:t>https://training.npr.org/2017/12/18/a-beginners-guide-to-spatial-audio-in-360-degree-video/#tips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8a9da44a6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8a9da44a6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8a9da44a6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8a9da44a6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8a35804296_3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8a35804296_3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8a9da44a6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8a9da44a6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8a9da44a6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8a9da44a6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8a35804296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a35804296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https://www.aneddoticamagazine.com/open-wonderland/</a:t>
            </a:r>
            <a:r>
              <a:rPr lang="en"/>
              <a:t>  </a:t>
            </a:r>
            <a:r>
              <a:rPr lang="en" u="sng">
                <a:solidFill>
                  <a:schemeClr val="hlink"/>
                </a:solidFill>
                <a:hlinkClick r:id="rId3"/>
              </a:rPr>
              <a:t>https://youtu.be/KuMnaAizRHE</a:t>
            </a:r>
            <a:r>
              <a:rPr lang="en"/>
              <a:t>  </a:t>
            </a:r>
            <a:r>
              <a:rPr lang="en" u="sng">
                <a:solidFill>
                  <a:schemeClr val="hlink"/>
                </a:solidFill>
                <a:hlinkClick r:id="rId4"/>
              </a:rPr>
              <a:t>https://youtu.be/ei39rcGsD0g</a:t>
            </a:r>
            <a:r>
              <a:rPr lang="en"/>
              <a:t>  </a:t>
            </a:r>
            <a:r>
              <a:rPr lang="en" sz="1150">
                <a:solidFill>
                  <a:srgbClr val="B78A3C"/>
                </a:solidFill>
                <a:highlight>
                  <a:srgbClr val="FFFFFF"/>
                </a:highlight>
                <a:uFill>
                  <a:noFill/>
                </a:uFill>
                <a:latin typeface="Verdana"/>
                <a:ea typeface="Verdana"/>
                <a:cs typeface="Verdana"/>
                <a:sym typeface="Verdana"/>
                <a:hlinkClick r:id="rId5"/>
              </a:rPr>
              <a:t>http://images.businessweek.com/ss/08/05/0505_ceo_guide/index_01.htm</a:t>
            </a:r>
            <a:r>
              <a:rPr lang="en"/>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8a35804296_1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a35804296_1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https://store.playstation.com/en-us/product/UP0527-CUSA18994_00-GOODDOGBADDOG000</a:t>
            </a:r>
            <a:r>
              <a:rPr lang="en"/>
              <a:t>    </a:t>
            </a:r>
            <a:r>
              <a:rPr lang="en" u="sng">
                <a:solidFill>
                  <a:schemeClr val="hlink"/>
                </a:solidFill>
                <a:hlinkClick r:id="rId3"/>
              </a:rPr>
              <a:t>http://www.play-em.com/</a:t>
            </a: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8a35804296_1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a35804296_1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u="sng">
                <a:solidFill>
                  <a:schemeClr val="hlink"/>
                </a:solidFill>
                <a:hlinkClick r:id="rId2"/>
              </a:rPr>
              <a:t>https://www.thechimericalera.com/</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16.png"/><Relationship Id="rId11" Type="http://schemas.openxmlformats.org/officeDocument/2006/relationships/hyperlink" Target="https://github.com/georgemck/xreality" TargetMode="External"/><Relationship Id="rId10" Type="http://schemas.openxmlformats.org/officeDocument/2006/relationships/image" Target="../media/image8.png"/><Relationship Id="rId9" Type="http://schemas.openxmlformats.org/officeDocument/2006/relationships/image" Target="../media/image3.png"/><Relationship Id="rId5" Type="http://schemas.openxmlformats.org/officeDocument/2006/relationships/image" Target="../media/image52.png"/><Relationship Id="rId6" Type="http://schemas.openxmlformats.org/officeDocument/2006/relationships/image" Target="../media/image22.png"/><Relationship Id="rId7" Type="http://schemas.openxmlformats.org/officeDocument/2006/relationships/image" Target="../media/image2.png"/><Relationship Id="rId8"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Is8eXZco46Q" TargetMode="External"/><Relationship Id="rId4" Type="http://schemas.openxmlformats.org/officeDocument/2006/relationships/image" Target="../media/image9.jpg"/><Relationship Id="rId5" Type="http://schemas.openxmlformats.org/officeDocument/2006/relationships/hyperlink" Target="https://creator.oculus.com/learn/spatial-audio/" TargetMode="External"/><Relationship Id="rId6"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www.youtube.com/watch?v=vJj3vjNQWvg" TargetMode="External"/><Relationship Id="rId4" Type="http://schemas.openxmlformats.org/officeDocument/2006/relationships/image" Target="../media/image13.jpg"/><Relationship Id="rId5" Type="http://schemas.openxmlformats.org/officeDocument/2006/relationships/image" Target="../media/image11.png"/><Relationship Id="rId6" Type="http://schemas.openxmlformats.org/officeDocument/2006/relationships/hyperlink" Target="http://www.youtube.com/watch?v=3R41a7UeSjI" TargetMode="External"/><Relationship Id="rId7"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youtube.com/watch?v=Imy8vwO-4mo" TargetMode="External"/><Relationship Id="rId4" Type="http://schemas.openxmlformats.org/officeDocument/2006/relationships/image" Target="../media/image17.jp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youtube.com/watch?v=loGxO3L7rFE" TargetMode="External"/><Relationship Id="rId4" Type="http://schemas.openxmlformats.org/officeDocument/2006/relationships/image" Target="../media/image20.jpg"/><Relationship Id="rId5"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acer.com/ac/en/US/content/series-design/wmr" TargetMode="External"/><Relationship Id="rId4" Type="http://schemas.openxmlformats.org/officeDocument/2006/relationships/image" Target="../media/image51.png"/><Relationship Id="rId5" Type="http://schemas.openxmlformats.org/officeDocument/2006/relationships/hyperlink" Target="https://www.acer.com/ac/en/US/content/series/wmr" TargetMode="External"/><Relationship Id="rId6" Type="http://schemas.openxmlformats.org/officeDocument/2006/relationships/image" Target="../media/image19.png"/></Relationships>
</file>

<file path=ppt/slides/_rels/slide16.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hyperlink" Target="https://en-us.sennheiser.com/ambeo" TargetMode="External"/><Relationship Id="rId13" Type="http://schemas.openxmlformats.org/officeDocument/2006/relationships/image" Target="../media/image25.png"/><Relationship Id="rId12" Type="http://schemas.openxmlformats.org/officeDocument/2006/relationships/hyperlink" Target="https://en-us.sennheiser.com/ambeo" TargetMode="External"/><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facebook360.fb.com/spatial-workstation/" TargetMode="External"/><Relationship Id="rId4" Type="http://schemas.openxmlformats.org/officeDocument/2006/relationships/hyperlink" Target="https://www.razer.com/thx-spatial-audio" TargetMode="External"/><Relationship Id="rId9" Type="http://schemas.openxmlformats.org/officeDocument/2006/relationships/image" Target="../media/image32.png"/><Relationship Id="rId15" Type="http://schemas.openxmlformats.org/officeDocument/2006/relationships/image" Target="../media/image23.png"/><Relationship Id="rId14" Type="http://schemas.openxmlformats.org/officeDocument/2006/relationships/hyperlink" Target="https://en-us.sennheiser.com/ambeo" TargetMode="External"/><Relationship Id="rId17" Type="http://schemas.openxmlformats.org/officeDocument/2006/relationships/image" Target="../media/image27.png"/><Relationship Id="rId16" Type="http://schemas.openxmlformats.org/officeDocument/2006/relationships/hyperlink" Target="https://facebook360.fb.com/spatial-workstation/" TargetMode="External"/><Relationship Id="rId5" Type="http://schemas.openxmlformats.org/officeDocument/2006/relationships/image" Target="../media/image43.png"/><Relationship Id="rId6" Type="http://schemas.openxmlformats.org/officeDocument/2006/relationships/hyperlink" Target="https://creator.oculus.com/learn/spatial-audio/" TargetMode="External"/><Relationship Id="rId7" Type="http://schemas.openxmlformats.org/officeDocument/2006/relationships/image" Target="../media/image12.png"/><Relationship Id="rId8" Type="http://schemas.openxmlformats.org/officeDocument/2006/relationships/hyperlink" Target="https://creator.oculus.com/learn/spatial-aud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aqri.com/" TargetMode="External"/><Relationship Id="rId4" Type="http://schemas.openxmlformats.org/officeDocument/2006/relationships/image" Target="../media/image29.png"/><Relationship Id="rId9" Type="http://schemas.openxmlformats.org/officeDocument/2006/relationships/hyperlink" Target="https://epson.com/moverio-augmented-reality#" TargetMode="External"/><Relationship Id="rId5" Type="http://schemas.openxmlformats.org/officeDocument/2006/relationships/hyperlink" Target="http://www.youtube.com/watch?v=8FvKLD9oVpc" TargetMode="External"/><Relationship Id="rId6" Type="http://schemas.openxmlformats.org/officeDocument/2006/relationships/image" Target="../media/image31.jpg"/><Relationship Id="rId7" Type="http://schemas.openxmlformats.org/officeDocument/2006/relationships/hyperlink" Target="https://epson.com/moverio-augmented-reality#" TargetMode="External"/><Relationship Id="rId8"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ww.youtube.com/watch?v=5fEjIux1_wg" TargetMode="External"/><Relationship Id="rId4" Type="http://schemas.openxmlformats.org/officeDocument/2006/relationships/image" Target="../media/image34.jpg"/><Relationship Id="rId5" Type="http://schemas.openxmlformats.org/officeDocument/2006/relationships/hyperlink" Target="http://nuronet.io/" TargetMode="External"/><Relationship Id="rId6"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8.gif"/><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bloomberg.com/news/articles/2020-04-15/ford-tests-buzzing-distancing-wristbands-to-keep-workers-apart" TargetMode="External"/><Relationship Id="rId4" Type="http://schemas.openxmlformats.org/officeDocument/2006/relationships/image" Target="../media/image94.jpg"/><Relationship Id="rId5" Type="http://schemas.openxmlformats.org/officeDocument/2006/relationships/hyperlink" Target="https://www.samsung.com/us/mobile/wearables/" TargetMode="External"/><Relationship Id="rId6"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badvr.com" TargetMode="External"/><Relationship Id="rId4" Type="http://schemas.openxmlformats.org/officeDocument/2006/relationships/image" Target="../media/image41.png"/><Relationship Id="rId5" Type="http://schemas.openxmlformats.org/officeDocument/2006/relationships/hyperlink" Target="http://badvr.com" TargetMode="External"/><Relationship Id="rId6"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www.youtube.com/watch?v=soS-Afm50Os" TargetMode="External"/><Relationship Id="rId4" Type="http://schemas.openxmlformats.org/officeDocument/2006/relationships/image" Target="../media/image46.jpg"/><Relationship Id="rId5" Type="http://schemas.openxmlformats.org/officeDocument/2006/relationships/hyperlink" Target="https://www.youtube.com/channel/UCmY_NJGs7SWmgAep218s3Sg" TargetMode="External"/><Relationship Id="rId6" Type="http://schemas.openxmlformats.org/officeDocument/2006/relationships/image" Target="../media/image40.png"/></Relationships>
</file>

<file path=ppt/slides/_rels/slide24.xml.rels><?xml version="1.0" encoding="UTF-8" standalone="yes"?><Relationships xmlns="http://schemas.openxmlformats.org/package/2006/relationships"><Relationship Id="rId10" Type="http://schemas.openxmlformats.org/officeDocument/2006/relationships/image" Target="../media/image66.png"/><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jpg"/><Relationship Id="rId4" Type="http://schemas.openxmlformats.org/officeDocument/2006/relationships/image" Target="../media/image45.png"/><Relationship Id="rId9" Type="http://schemas.openxmlformats.org/officeDocument/2006/relationships/image" Target="../media/image57.png"/><Relationship Id="rId5" Type="http://schemas.openxmlformats.org/officeDocument/2006/relationships/image" Target="../media/image47.png"/><Relationship Id="rId6" Type="http://schemas.openxmlformats.org/officeDocument/2006/relationships/image" Target="../media/image49.jpg"/><Relationship Id="rId7" Type="http://schemas.openxmlformats.org/officeDocument/2006/relationships/image" Target="../media/image54.png"/><Relationship Id="rId8" Type="http://schemas.openxmlformats.org/officeDocument/2006/relationships/image" Target="../media/image6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en.wikipedia.org/wiki/Moore%27s_law" TargetMode="External"/><Relationship Id="rId4" Type="http://schemas.openxmlformats.org/officeDocument/2006/relationships/hyperlink" Target="https://en.wikipedia.org/wiki/Moore%27s_law" TargetMode="External"/><Relationship Id="rId5" Type="http://schemas.openxmlformats.org/officeDocument/2006/relationships/image" Target="../media/image10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en.wikipedia.org/wiki/Moore%27s_law" TargetMode="External"/><Relationship Id="rId4" Type="http://schemas.openxmlformats.org/officeDocument/2006/relationships/image" Target="../media/image102.png"/></Relationships>
</file>

<file path=ppt/slides/_rels/slide28.xml.rels><?xml version="1.0" encoding="UTF-8" standalone="yes"?><Relationships xmlns="http://schemas.openxmlformats.org/package/2006/relationships"><Relationship Id="rId11" Type="http://schemas.openxmlformats.org/officeDocument/2006/relationships/hyperlink" Target="https://www.adobe.com/" TargetMode="External"/><Relationship Id="rId10" Type="http://schemas.openxmlformats.org/officeDocument/2006/relationships/hyperlink" Target="https://www.autodesk.com/" TargetMode="External"/><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www.khronos.org/opencl/" TargetMode="External"/><Relationship Id="rId4" Type="http://schemas.openxmlformats.org/officeDocument/2006/relationships/hyperlink" Target="https://www.khronos.org/webgl/" TargetMode="External"/><Relationship Id="rId9" Type="http://schemas.openxmlformats.org/officeDocument/2006/relationships/hyperlink" Target="https://www.unrealengine.com/en-US/" TargetMode="External"/><Relationship Id="rId5" Type="http://schemas.openxmlformats.org/officeDocument/2006/relationships/hyperlink" Target="https://threejs.org/" TargetMode="External"/><Relationship Id="rId6" Type="http://schemas.openxmlformats.org/officeDocument/2006/relationships/hyperlink" Target="https://aframe.io/" TargetMode="External"/><Relationship Id="rId7" Type="http://schemas.openxmlformats.org/officeDocument/2006/relationships/hyperlink" Target="https://www.babylonjs.com/" TargetMode="External"/><Relationship Id="rId8" Type="http://schemas.openxmlformats.org/officeDocument/2006/relationships/hyperlink" Target="http://unity.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khronos.org/webgl/" TargetMode="Externa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unity.com" TargetMode="Externa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unrealengine.com" TargetMode="External"/><Relationship Id="rId4" Type="http://schemas.openxmlformats.org/officeDocument/2006/relationships/image" Target="../media/image63.png"/><Relationship Id="rId5" Type="http://schemas.openxmlformats.org/officeDocument/2006/relationships/image" Target="../media/image53.png"/><Relationship Id="rId6"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threejs.org/" TargetMode="External"/><Relationship Id="rId4" Type="http://schemas.openxmlformats.org/officeDocument/2006/relationships/hyperlink" Target="https://threejs.org/examples/#webgl_materials" TargetMode="External"/><Relationship Id="rId5" Type="http://schemas.openxmlformats.org/officeDocument/2006/relationships/image" Target="../media/image89.png"/><Relationship Id="rId6" Type="http://schemas.openxmlformats.org/officeDocument/2006/relationships/image" Target="../media/image5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davidlyons.dev/threejs-intro/#slide-0" TargetMode="External"/><Relationship Id="rId4" Type="http://schemas.openxmlformats.org/officeDocument/2006/relationships/hyperlink" Target="https://davidlyons.dev/threejs-intro/#slide-0" TargetMode="External"/><Relationship Id="rId5"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0.jpg"/><Relationship Id="rId4" Type="http://schemas.openxmlformats.org/officeDocument/2006/relationships/hyperlink" Target="https://www.pcmag.com/picks/the-best-360-cameras" TargetMode="External"/><Relationship Id="rId5" Type="http://schemas.openxmlformats.org/officeDocument/2006/relationships/image" Target="../media/image61.png"/><Relationship Id="rId6" Type="http://schemas.openxmlformats.org/officeDocument/2006/relationships/hyperlink" Target="https://www.digitalcameraworld.com/buying-guides/best-360-cameras" TargetMode="External"/><Relationship Id="rId7" Type="http://schemas.openxmlformats.org/officeDocument/2006/relationships/image" Target="../media/image62.png"/></Relationships>
</file>

<file path=ppt/slides/_rels/slide37.xml.rels><?xml version="1.0" encoding="UTF-8" standalone="yes"?><Relationships xmlns="http://schemas.openxmlformats.org/package/2006/relationships"><Relationship Id="rId11" Type="http://schemas.openxmlformats.org/officeDocument/2006/relationships/hyperlink" Target="https://www.sketchup.com/" TargetMode="External"/><Relationship Id="rId10" Type="http://schemas.openxmlformats.org/officeDocument/2006/relationships/image" Target="../media/image64.jpg"/><Relationship Id="rId13" Type="http://schemas.openxmlformats.org/officeDocument/2006/relationships/hyperlink" Target="https://www.sketchup.com/" TargetMode="External"/><Relationship Id="rId12" Type="http://schemas.openxmlformats.org/officeDocument/2006/relationships/image" Target="../media/image79.png"/><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www.autodesk.com" TargetMode="External"/><Relationship Id="rId4" Type="http://schemas.openxmlformats.org/officeDocument/2006/relationships/image" Target="../media/image77.png"/><Relationship Id="rId9" Type="http://schemas.openxmlformats.org/officeDocument/2006/relationships/hyperlink" Target="http://www.autodesk.com" TargetMode="External"/><Relationship Id="rId15" Type="http://schemas.openxmlformats.org/officeDocument/2006/relationships/hyperlink" Target="https://www.cheetah3d.com/" TargetMode="External"/><Relationship Id="rId14" Type="http://schemas.openxmlformats.org/officeDocument/2006/relationships/image" Target="../media/image101.png"/><Relationship Id="rId17" Type="http://schemas.openxmlformats.org/officeDocument/2006/relationships/hyperlink" Target="https://www.adobe.com/products/dimension.html" TargetMode="External"/><Relationship Id="rId16" Type="http://schemas.openxmlformats.org/officeDocument/2006/relationships/image" Target="../media/image65.jpg"/><Relationship Id="rId5" Type="http://schemas.openxmlformats.org/officeDocument/2006/relationships/hyperlink" Target="http://www.autodesk.com" TargetMode="External"/><Relationship Id="rId19" Type="http://schemas.openxmlformats.org/officeDocument/2006/relationships/image" Target="../media/image80.png"/><Relationship Id="rId6" Type="http://schemas.openxmlformats.org/officeDocument/2006/relationships/image" Target="../media/image82.png"/><Relationship Id="rId18" Type="http://schemas.openxmlformats.org/officeDocument/2006/relationships/image" Target="../media/image72.png"/><Relationship Id="rId7" Type="http://schemas.openxmlformats.org/officeDocument/2006/relationships/hyperlink" Target="http://blender.org" TargetMode="External"/><Relationship Id="rId8" Type="http://schemas.openxmlformats.org/officeDocument/2006/relationships/image" Target="../media/image67.png"/></Relationships>
</file>

<file path=ppt/slides/_rels/slide38.xml.rels><?xml version="1.0" encoding="UTF-8" standalone="yes"?><Relationships xmlns="http://schemas.openxmlformats.org/package/2006/relationships"><Relationship Id="rId11" Type="http://schemas.openxmlformats.org/officeDocument/2006/relationships/hyperlink" Target="http://www.youtube.com/watch?v=utrMljN0D9M" TargetMode="External"/><Relationship Id="rId10" Type="http://schemas.openxmlformats.org/officeDocument/2006/relationships/image" Target="../media/image71.png"/><Relationship Id="rId13" Type="http://schemas.openxmlformats.org/officeDocument/2006/relationships/hyperlink" Target="https://www.behance.net/search/projects/?search=3D" TargetMode="External"/><Relationship Id="rId12" Type="http://schemas.openxmlformats.org/officeDocument/2006/relationships/image" Target="../media/image75.jpg"/><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3dwarehouse.sketchup.com/?hl=en" TargetMode="External"/><Relationship Id="rId4" Type="http://schemas.openxmlformats.org/officeDocument/2006/relationships/image" Target="../media/image73.jpg"/><Relationship Id="rId9" Type="http://schemas.openxmlformats.org/officeDocument/2006/relationships/hyperlink" Target="https://poly.google.com/" TargetMode="External"/><Relationship Id="rId15" Type="http://schemas.openxmlformats.org/officeDocument/2006/relationships/hyperlink" Target="https://stock.adobe.com/3d-assets" TargetMode="External"/><Relationship Id="rId14" Type="http://schemas.openxmlformats.org/officeDocument/2006/relationships/image" Target="../media/image74.png"/><Relationship Id="rId16" Type="http://schemas.openxmlformats.org/officeDocument/2006/relationships/image" Target="../media/image76.png"/><Relationship Id="rId5" Type="http://schemas.openxmlformats.org/officeDocument/2006/relationships/hyperlink" Target="https://3dwarehouse.sketchup.com/?hl=en" TargetMode="External"/><Relationship Id="rId6" Type="http://schemas.openxmlformats.org/officeDocument/2006/relationships/image" Target="../media/image70.png"/><Relationship Id="rId7" Type="http://schemas.openxmlformats.org/officeDocument/2006/relationships/hyperlink" Target="https://www.deviantart.com/tag/3d" TargetMode="External"/><Relationship Id="rId8"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kakes3d.wordpress.com/" TargetMode="External"/><Relationship Id="rId4" Type="http://schemas.openxmlformats.org/officeDocument/2006/relationships/image" Target="../media/image7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1.png"/></Relationships>
</file>

<file path=ppt/slides/_rels/slide46.xml.rels><?xml version="1.0" encoding="UTF-8" standalone="yes"?><Relationships xmlns="http://schemas.openxmlformats.org/package/2006/relationships"><Relationship Id="rId11" Type="http://schemas.openxmlformats.org/officeDocument/2006/relationships/image" Target="../media/image83.png"/><Relationship Id="rId10" Type="http://schemas.openxmlformats.org/officeDocument/2006/relationships/hyperlink" Target="https://wordpress.org/plugins/wpvr/" TargetMode="External"/><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www.youtube.com/watch?v=DWkLce9M-h0" TargetMode="External"/><Relationship Id="rId4" Type="http://schemas.openxmlformats.org/officeDocument/2006/relationships/hyperlink" Target="https://www.youtube.com/watch?v=DWkLce9M-h0" TargetMode="External"/><Relationship Id="rId9" Type="http://schemas.openxmlformats.org/officeDocument/2006/relationships/image" Target="../media/image88.png"/><Relationship Id="rId5" Type="http://schemas.openxmlformats.org/officeDocument/2006/relationships/hyperlink" Target="https://www.youtube.com/watch?v=DWkLce9M-h0" TargetMode="External"/><Relationship Id="rId6" Type="http://schemas.openxmlformats.org/officeDocument/2006/relationships/hyperlink" Target="https://wordpress.org/plugins/wp-vr-view/" TargetMode="External"/><Relationship Id="rId7" Type="http://schemas.openxmlformats.org/officeDocument/2006/relationships/hyperlink" Target="https://wordpress.org/plugins/wpvr/" TargetMode="External"/><Relationship Id="rId8" Type="http://schemas.openxmlformats.org/officeDocument/2006/relationships/hyperlink" Target="https://wordpress.org/plugins/wp-vr-view/" TargetMode="External"/></Relationships>
</file>

<file path=ppt/slides/_rels/slide47.xml.rels><?xml version="1.0" encoding="UTF-8" standalone="yes"?><Relationships xmlns="http://schemas.openxmlformats.org/package/2006/relationships"><Relationship Id="rId10" Type="http://schemas.openxmlformats.org/officeDocument/2006/relationships/hyperlink" Target="https://midivrcard.com/wintergreeting.html" TargetMode="External"/><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hyperlink" Target="https://www.georgemckinney.com/game-song-and-movie/" TargetMode="External"/><Relationship Id="rId4" Type="http://schemas.openxmlformats.org/officeDocument/2006/relationships/hyperlink" Target="https://github.com/jcmellado/js-aruco" TargetMode="External"/><Relationship Id="rId9" Type="http://schemas.openxmlformats.org/officeDocument/2006/relationships/hyperlink" Target="https://www.youtube.com/watch?v=2tfdSGFCWVE" TargetMode="External"/><Relationship Id="rId5" Type="http://schemas.openxmlformats.org/officeDocument/2006/relationships/hyperlink" Target="https://www.georgemckinney.com/mobile-augmented-reality-app" TargetMode="External"/><Relationship Id="rId6" Type="http://schemas.openxmlformats.org/officeDocument/2006/relationships/hyperlink" Target="https://www.georgemckinney.com/armobile/" TargetMode="External"/><Relationship Id="rId7" Type="http://schemas.openxmlformats.org/officeDocument/2006/relationships/hyperlink" Target="https://www.youtube.com/watch?v=2tfdSGFCWVE" TargetMode="External"/><Relationship Id="rId8" Type="http://schemas.openxmlformats.org/officeDocument/2006/relationships/hyperlink" Target="https://www.youtube.com/watch?v=2tfdSGFCWV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www.georgemckinney.com/game-song-and-movie/" TargetMode="External"/><Relationship Id="rId4" Type="http://schemas.openxmlformats.org/officeDocument/2006/relationships/hyperlink" Target="https://www.georgemckinney.com/game-song-and-movie/" TargetMode="External"/><Relationship Id="rId5" Type="http://schemas.openxmlformats.org/officeDocument/2006/relationships/image" Target="../media/image9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developers.google.com/cardboard" TargetMode="External"/><Relationship Id="rId4" Type="http://schemas.openxmlformats.org/officeDocument/2006/relationships/image" Target="../media/image85.jpg"/><Relationship Id="rId5" Type="http://schemas.openxmlformats.org/officeDocument/2006/relationships/hyperlink" Target="https://developers.google.com/cardboard" TargetMode="External"/><Relationship Id="rId6" Type="http://schemas.openxmlformats.org/officeDocument/2006/relationships/image" Target="../media/image86.jpg"/><Relationship Id="rId7" Type="http://schemas.openxmlformats.org/officeDocument/2006/relationships/hyperlink" Target="https://developers.google.com/cardboard" TargetMode="External"/><Relationship Id="rId8" Type="http://schemas.openxmlformats.org/officeDocument/2006/relationships/image" Target="../media/image8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deviantart.com/bobye2/art/NCC-1701-D-Holodeck-variant-628438072" TargetMode="External"/><Relationship Id="rId4" Type="http://schemas.openxmlformats.org/officeDocument/2006/relationships/image" Target="../media/image6.jpg"/><Relationship Id="rId5" Type="http://schemas.openxmlformats.org/officeDocument/2006/relationships/hyperlink" Target="https://www.deviantart.com/bobye2/art/NCC-1701-D-Holodeck-variant-628438072" TargetMode="External"/><Relationship Id="rId6"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www.georgemckinney.com/mobile-augmented-reality-app" TargetMode="External"/><Relationship Id="rId4" Type="http://schemas.openxmlformats.org/officeDocument/2006/relationships/hyperlink" Target="https://github.com/jcmellado/js-aruco" TargetMode="External"/><Relationship Id="rId5" Type="http://schemas.openxmlformats.org/officeDocument/2006/relationships/hyperlink" Target="https://www.georgemckinney.com/mobile-augmented-reality-app" TargetMode="External"/><Relationship Id="rId6" Type="http://schemas.openxmlformats.org/officeDocument/2006/relationships/image" Target="../media/image9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midivrcard.com/wintergreeting.html" TargetMode="External"/><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www.georgemckinney.com/armobile/" TargetMode="External"/><Relationship Id="rId4" Type="http://schemas.openxmlformats.org/officeDocument/2006/relationships/hyperlink" Target="https://www.georgemckinney.com/armobile/" TargetMode="External"/><Relationship Id="rId5" Type="http://schemas.openxmlformats.org/officeDocument/2006/relationships/image" Target="../media/image9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www.youtube.com/watch?v=2tfdSGFCWVE" TargetMode="External"/><Relationship Id="rId4" Type="http://schemas.openxmlformats.org/officeDocument/2006/relationships/image" Target="../media/image9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medium.com/@tonyparisi" TargetMode="External"/><Relationship Id="rId4" Type="http://schemas.openxmlformats.org/officeDocument/2006/relationships/hyperlink" Target="https://github.com/mrdoob" TargetMode="External"/><Relationship Id="rId5" Type="http://schemas.openxmlformats.org/officeDocument/2006/relationships/hyperlink" Target="https://www.linkedin.com/in/dominiquewu/" TargetMode="External"/><Relationship Id="rId6" Type="http://schemas.openxmlformats.org/officeDocument/2006/relationships/hyperlink" Target="https://www.linkedin.com/in/corveniaflint/" TargetMode="External"/><Relationship Id="rId7" Type="http://schemas.openxmlformats.org/officeDocument/2006/relationships/hyperlink" Target="https://www.linkedin.com/in/playem/" TargetMode="External"/><Relationship Id="rId8" Type="http://schemas.openxmlformats.org/officeDocument/2006/relationships/hyperlink" Target="https://github.com/rob-bateman"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3dvu.co/blog" TargetMode="External"/><Relationship Id="rId4" Type="http://schemas.openxmlformats.org/officeDocument/2006/relationships/hyperlink" Target="https://www.georgemckinney.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github.com/georgemck" TargetMode="External"/><Relationship Id="rId4" Type="http://schemas.openxmlformats.org/officeDocument/2006/relationships/hyperlink" Target="https://twitter.com/georgemck" TargetMode="External"/><Relationship Id="rId5" Type="http://schemas.openxmlformats.org/officeDocument/2006/relationships/hyperlink" Target="https://www.linkedin.com/in/georgemckinney/" TargetMode="External"/><Relationship Id="rId6" Type="http://schemas.openxmlformats.org/officeDocument/2006/relationships/hyperlink" Target="https://www.youtube.com/jamatatechnologies" TargetMode="External"/><Relationship Id="rId7" Type="http://schemas.openxmlformats.org/officeDocument/2006/relationships/hyperlink" Target="https://www.meetup.com/laphonegap/" TargetMode="External"/></Relationships>
</file>

<file path=ppt/slides/_rels/slide59.xml.rels><?xml version="1.0" encoding="UTF-8" standalone="yes"?><Relationships xmlns="http://schemas.openxmlformats.org/package/2006/relationships"><Relationship Id="rId11" Type="http://schemas.openxmlformats.org/officeDocument/2006/relationships/image" Target="../media/image98.png"/><Relationship Id="rId10" Type="http://schemas.openxmlformats.org/officeDocument/2006/relationships/hyperlink" Target="https://gdconf.com/" TargetMode="External"/><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www.siggraph.org/" TargetMode="External"/><Relationship Id="rId4" Type="http://schemas.openxmlformats.org/officeDocument/2006/relationships/hyperlink" Target="https://gdconf.com/" TargetMode="External"/><Relationship Id="rId9" Type="http://schemas.openxmlformats.org/officeDocument/2006/relationships/image" Target="../media/image96.png"/><Relationship Id="rId5" Type="http://schemas.openxmlformats.org/officeDocument/2006/relationships/hyperlink" Target="https://www.awexr.com/" TargetMode="External"/><Relationship Id="rId6" Type="http://schemas.openxmlformats.org/officeDocument/2006/relationships/hyperlink" Target="https://www.siggraph.org/" TargetMode="External"/><Relationship Id="rId7" Type="http://schemas.openxmlformats.org/officeDocument/2006/relationships/image" Target="../media/image95.jpg"/><Relationship Id="rId8" Type="http://schemas.openxmlformats.org/officeDocument/2006/relationships/hyperlink" Target="https://www.awexr.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helpx.adobe.com/premiere-pro/using/VRSupport.html#main-pars_header_1711869371" TargetMode="External"/><Relationship Id="rId4" Type="http://schemas.openxmlformats.org/officeDocument/2006/relationships/hyperlink" Target="http://www.adobe.com/creativecloud/video/skybox-360-vr-plug-ins.html" TargetMode="External"/><Relationship Id="rId5" Type="http://schemas.openxmlformats.org/officeDocument/2006/relationships/hyperlink" Target="https://helpx.adobe.com/premiere-pro/using/VRSupport.html#main-pars_header_1711869371" TargetMode="External"/><Relationship Id="rId6" Type="http://schemas.openxmlformats.org/officeDocument/2006/relationships/hyperlink" Target="https://training.npr.org/2017/12/18/a-beginners-guide-to-spatial-audio-in-360-degree-video/#tips" TargetMode="External"/><Relationship Id="rId7" Type="http://schemas.openxmlformats.org/officeDocument/2006/relationships/image" Target="../media/image99.png"/><Relationship Id="rId8" Type="http://schemas.openxmlformats.org/officeDocument/2006/relationships/image" Target="../media/image9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www.youtube.com/watch?v=d26td0RDTlY" TargetMode="External"/><Relationship Id="rId4" Type="http://schemas.openxmlformats.org/officeDocument/2006/relationships/hyperlink" Target="https://www.youtube.com/watch?v=d26td0RDTlY" TargetMode="External"/><Relationship Id="rId5" Type="http://schemas.openxmlformats.org/officeDocument/2006/relationships/hyperlink" Target="https://www.youtube.com/watch?v=A8Al7U2ZeF0" TargetMode="External"/><Relationship Id="rId6" Type="http://schemas.openxmlformats.org/officeDocument/2006/relationships/hyperlink" Target="https://www.youtube.com/watch?v=A8Al7U2ZeF0" TargetMode="External"/><Relationship Id="rId7" Type="http://schemas.openxmlformats.org/officeDocument/2006/relationships/hyperlink" Target="https://www.youtube.com/watch?v=0gYkZGOTdM0" TargetMode="External"/><Relationship Id="rId8" Type="http://schemas.openxmlformats.org/officeDocument/2006/relationships/hyperlink" Target="https://www.youtube.com/watch?v=0gYkZGOTdM0"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www.youtube.com/watch?v=sYul3ROK-fk&amp;t=66s" TargetMode="External"/><Relationship Id="rId4" Type="http://schemas.openxmlformats.org/officeDocument/2006/relationships/hyperlink" Target="https://www.youtube.com/watch?v=1mZQEfECluE&amp;t=18s" TargetMode="External"/><Relationship Id="rId5" Type="http://schemas.openxmlformats.org/officeDocument/2006/relationships/hyperlink" Target="https://www.youtube.com/watch?v=UMdM0ciVWco"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www.youtube.com/watch?v=uhKso8ySa_E" TargetMode="External"/><Relationship Id="rId4" Type="http://schemas.openxmlformats.org/officeDocument/2006/relationships/hyperlink" Target="https://www.youtube.com/watch?v=uhKso8ySa_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www.amazon.com/s?k=transcription+foot+pedal&amp;crid=3KHFGXE9X0HNF&amp;sprefix=shower+%2Caps%2C260&amp;ref=nb_sb_ss_organic-diversity_1_7"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oracle.com/technetwork/systems/ts-6125-158848.pdf" TargetMode="External"/><Relationship Id="rId4" Type="http://schemas.openxmlformats.org/officeDocument/2006/relationships/hyperlink" Target="http://www.youtube.com/watch?v=ei39rcGsD0g" TargetMode="External"/><Relationship Id="rId5"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youtube.com/watch?v=c8wIhHf_LZI" TargetMode="External"/><Relationship Id="rId4" Type="http://schemas.openxmlformats.org/officeDocument/2006/relationships/image" Target="../media/image15.jpg"/><Relationship Id="rId5"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thechimericalera.com/" TargetMode="External"/><Relationship Id="rId4" Type="http://schemas.openxmlformats.org/officeDocument/2006/relationships/image" Target="../media/image21.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p:nvPr/>
        </p:nvSpPr>
        <p:spPr>
          <a:xfrm>
            <a:off x="1090550" y="1846075"/>
            <a:ext cx="6099000" cy="2686800"/>
          </a:xfrm>
          <a:prstGeom prst="roundRect">
            <a:avLst>
              <a:gd fmla="val 16667" name="adj"/>
            </a:avLst>
          </a:prstGeom>
          <a:gradFill>
            <a:gsLst>
              <a:gs pos="0">
                <a:srgbClr val="FFFFFF">
                  <a:alpha val="0"/>
                </a:srgbClr>
              </a:gs>
              <a:gs pos="100000">
                <a:srgbClr val="FAD25C"/>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ph type="title"/>
          </p:nvPr>
        </p:nvSpPr>
        <p:spPr>
          <a:xfrm>
            <a:off x="982800" y="1942750"/>
            <a:ext cx="6609000" cy="24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1500"/>
              <a:t>“DIY </a:t>
            </a:r>
            <a:r>
              <a:rPr b="1" i="1" lang="en" sz="1500"/>
              <a:t>Creating and Sharing XR”</a:t>
            </a:r>
            <a:br>
              <a:rPr b="1" i="1" lang="en" sz="1500"/>
            </a:br>
            <a:r>
              <a:rPr b="1" i="1" lang="en" sz="1100"/>
              <a:t>with George McKinney</a:t>
            </a:r>
            <a:br>
              <a:rPr b="1" i="1" lang="en" sz="1100"/>
            </a:br>
            <a:br>
              <a:rPr b="1" lang="en" sz="1500"/>
            </a:br>
            <a:r>
              <a:rPr b="1" lang="en" sz="1500" u="sng"/>
              <a:t>XReality Meetup Group</a:t>
            </a:r>
            <a:br>
              <a:rPr b="1" lang="en" sz="2000"/>
            </a:br>
            <a:r>
              <a:rPr b="1" lang="en" sz="1100"/>
              <a:t>Sat. June 27th from 10am-12pm PDT</a:t>
            </a:r>
            <a:br>
              <a:rPr b="1" lang="en" sz="1100"/>
            </a:br>
            <a:endParaRPr b="1" sz="1100"/>
          </a:p>
          <a:p>
            <a:pPr indent="0" lvl="0" marL="0" rtl="0" algn="ctr">
              <a:spcBef>
                <a:spcPts val="0"/>
              </a:spcBef>
              <a:spcAft>
                <a:spcPts val="0"/>
              </a:spcAft>
              <a:buNone/>
            </a:pPr>
            <a:r>
              <a:t/>
            </a:r>
            <a:endParaRPr b="1" sz="2000"/>
          </a:p>
          <a:p>
            <a:pPr indent="0" lvl="0" marL="0" rtl="0" algn="ctr">
              <a:spcBef>
                <a:spcPts val="0"/>
              </a:spcBef>
              <a:spcAft>
                <a:spcPts val="0"/>
              </a:spcAft>
              <a:buNone/>
            </a:pPr>
            <a:r>
              <a:t/>
            </a:r>
            <a:endParaRPr b="1" sz="2000"/>
          </a:p>
          <a:p>
            <a:pPr indent="0" lvl="0" marL="0" rtl="0" algn="ctr">
              <a:spcBef>
                <a:spcPts val="0"/>
              </a:spcBef>
              <a:spcAft>
                <a:spcPts val="0"/>
              </a:spcAft>
              <a:buNone/>
            </a:pPr>
            <a:r>
              <a:t/>
            </a:r>
            <a:endParaRPr b="1" sz="2000"/>
          </a:p>
          <a:p>
            <a:pPr indent="0" lvl="0" marL="0" rtl="0" algn="ctr">
              <a:spcBef>
                <a:spcPts val="0"/>
              </a:spcBef>
              <a:spcAft>
                <a:spcPts val="0"/>
              </a:spcAft>
              <a:buNone/>
            </a:pPr>
            <a:r>
              <a:rPr b="1" lang="en" sz="1200"/>
              <a:t>https://www.meetup.com/XReality-AR-VR-MR-and-Beyond/events/270672383/</a:t>
            </a:r>
            <a:endParaRPr b="1" sz="1200"/>
          </a:p>
        </p:txBody>
      </p:sp>
      <p:pic>
        <p:nvPicPr>
          <p:cNvPr descr="Amazon.com: Echo (2nd Generation) International Version – Charcoal ..." id="56" name="Google Shape;56;p13"/>
          <p:cNvPicPr preferRelativeResize="0"/>
          <p:nvPr/>
        </p:nvPicPr>
        <p:blipFill>
          <a:blip r:embed="rId3">
            <a:alphaModFix/>
          </a:blip>
          <a:stretch>
            <a:fillRect/>
          </a:stretch>
        </p:blipFill>
        <p:spPr>
          <a:xfrm>
            <a:off x="6466363" y="3210025"/>
            <a:ext cx="647062" cy="834500"/>
          </a:xfrm>
          <a:prstGeom prst="rect">
            <a:avLst/>
          </a:prstGeom>
          <a:noFill/>
          <a:ln>
            <a:noFill/>
          </a:ln>
        </p:spPr>
      </p:pic>
      <p:pic>
        <p:nvPicPr>
          <p:cNvPr descr="3D Virtual Reality VR Box 2.0 Glasses Smart Phone Universal VR Headset Goggle Video" id="57" name="Google Shape;57;p13"/>
          <p:cNvPicPr preferRelativeResize="0"/>
          <p:nvPr/>
        </p:nvPicPr>
        <p:blipFill>
          <a:blip r:embed="rId4">
            <a:alphaModFix/>
          </a:blip>
          <a:stretch>
            <a:fillRect/>
          </a:stretch>
        </p:blipFill>
        <p:spPr>
          <a:xfrm>
            <a:off x="3232675" y="3210012"/>
            <a:ext cx="911725" cy="911725"/>
          </a:xfrm>
          <a:prstGeom prst="rect">
            <a:avLst/>
          </a:prstGeom>
          <a:noFill/>
          <a:ln>
            <a:noFill/>
          </a:ln>
        </p:spPr>
      </p:pic>
      <p:pic>
        <p:nvPicPr>
          <p:cNvPr descr="WordPress Logotype - Alternative" id="58" name="Google Shape;58;p13"/>
          <p:cNvPicPr preferRelativeResize="0"/>
          <p:nvPr/>
        </p:nvPicPr>
        <p:blipFill>
          <a:blip r:embed="rId5">
            <a:alphaModFix/>
          </a:blip>
          <a:stretch>
            <a:fillRect/>
          </a:stretch>
        </p:blipFill>
        <p:spPr>
          <a:xfrm>
            <a:off x="1268813" y="3210029"/>
            <a:ext cx="911725" cy="729371"/>
          </a:xfrm>
          <a:prstGeom prst="rect">
            <a:avLst/>
          </a:prstGeom>
          <a:noFill/>
          <a:ln>
            <a:noFill/>
          </a:ln>
        </p:spPr>
      </p:pic>
      <p:pic>
        <p:nvPicPr>
          <p:cNvPr descr="Samsung Gear 360" id="59" name="Google Shape;59;p13"/>
          <p:cNvPicPr preferRelativeResize="0"/>
          <p:nvPr/>
        </p:nvPicPr>
        <p:blipFill>
          <a:blip r:embed="rId6">
            <a:alphaModFix/>
          </a:blip>
          <a:stretch>
            <a:fillRect/>
          </a:stretch>
        </p:blipFill>
        <p:spPr>
          <a:xfrm>
            <a:off x="2295625" y="2865775"/>
            <a:ext cx="728575" cy="728575"/>
          </a:xfrm>
          <a:prstGeom prst="rect">
            <a:avLst/>
          </a:prstGeom>
          <a:noFill/>
          <a:ln>
            <a:noFill/>
          </a:ln>
        </p:spPr>
      </p:pic>
      <p:pic>
        <p:nvPicPr>
          <p:cNvPr id="60" name="Google Shape;60;p13"/>
          <p:cNvPicPr preferRelativeResize="0"/>
          <p:nvPr/>
        </p:nvPicPr>
        <p:blipFill>
          <a:blip r:embed="rId7">
            <a:alphaModFix/>
          </a:blip>
          <a:stretch>
            <a:fillRect/>
          </a:stretch>
        </p:blipFill>
        <p:spPr>
          <a:xfrm>
            <a:off x="1383900" y="2011191"/>
            <a:ext cx="911725" cy="877485"/>
          </a:xfrm>
          <a:prstGeom prst="rect">
            <a:avLst/>
          </a:prstGeom>
          <a:noFill/>
          <a:ln>
            <a:noFill/>
          </a:ln>
        </p:spPr>
      </p:pic>
      <p:pic>
        <p:nvPicPr>
          <p:cNvPr id="61" name="Google Shape;61;p13"/>
          <p:cNvPicPr preferRelativeResize="0"/>
          <p:nvPr/>
        </p:nvPicPr>
        <p:blipFill>
          <a:blip r:embed="rId8">
            <a:alphaModFix/>
          </a:blip>
          <a:stretch>
            <a:fillRect/>
          </a:stretch>
        </p:blipFill>
        <p:spPr>
          <a:xfrm>
            <a:off x="4621225" y="3259643"/>
            <a:ext cx="1119000" cy="812458"/>
          </a:xfrm>
          <a:prstGeom prst="rect">
            <a:avLst/>
          </a:prstGeom>
          <a:noFill/>
          <a:ln>
            <a:noFill/>
          </a:ln>
        </p:spPr>
      </p:pic>
      <p:pic>
        <p:nvPicPr>
          <p:cNvPr id="62" name="Google Shape;62;p13"/>
          <p:cNvPicPr preferRelativeResize="0"/>
          <p:nvPr/>
        </p:nvPicPr>
        <p:blipFill>
          <a:blip r:embed="rId9">
            <a:alphaModFix/>
          </a:blip>
          <a:stretch>
            <a:fillRect/>
          </a:stretch>
        </p:blipFill>
        <p:spPr>
          <a:xfrm>
            <a:off x="6056300" y="2011200"/>
            <a:ext cx="911725" cy="1076975"/>
          </a:xfrm>
          <a:prstGeom prst="rect">
            <a:avLst/>
          </a:prstGeom>
          <a:noFill/>
          <a:ln>
            <a:noFill/>
          </a:ln>
        </p:spPr>
      </p:pic>
      <p:pic>
        <p:nvPicPr>
          <p:cNvPr descr="File:JavaScript-logo.png - Wikimedia Commons" id="63" name="Google Shape;63;p13"/>
          <p:cNvPicPr preferRelativeResize="0"/>
          <p:nvPr/>
        </p:nvPicPr>
        <p:blipFill>
          <a:blip r:embed="rId10">
            <a:alphaModFix/>
          </a:blip>
          <a:stretch>
            <a:fillRect/>
          </a:stretch>
        </p:blipFill>
        <p:spPr>
          <a:xfrm>
            <a:off x="2505750" y="2342562"/>
            <a:ext cx="414250" cy="414250"/>
          </a:xfrm>
          <a:prstGeom prst="rect">
            <a:avLst/>
          </a:prstGeom>
          <a:noFill/>
          <a:ln>
            <a:noFill/>
          </a:ln>
        </p:spPr>
      </p:pic>
      <p:sp>
        <p:nvSpPr>
          <p:cNvPr id="64" name="Google Shape;64;p13"/>
          <p:cNvSpPr txBox="1"/>
          <p:nvPr>
            <p:ph idx="4294967295" type="ctrTitle"/>
          </p:nvPr>
        </p:nvSpPr>
        <p:spPr>
          <a:xfrm>
            <a:off x="0" y="488750"/>
            <a:ext cx="8787900" cy="9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Creating and Sharing XR Experiences</a:t>
            </a:r>
            <a:br>
              <a:rPr lang="en"/>
            </a:br>
            <a:r>
              <a:rPr lang="en" sz="1100">
                <a:solidFill>
                  <a:srgbClr val="FFFFFF"/>
                </a:solidFill>
                <a:uFill>
                  <a:noFill/>
                </a:uFill>
                <a:latin typeface="Verdana"/>
                <a:ea typeface="Verdana"/>
                <a:cs typeface="Verdana"/>
                <a:sym typeface="Verdana"/>
                <a:hlinkClick r:id="rId11"/>
              </a:rPr>
              <a:t>https://github.com/georgemck/xreality</a:t>
            </a:r>
            <a:r>
              <a:rPr lang="en">
                <a:solidFill>
                  <a:srgbClr val="FFFFFF"/>
                </a:solidFill>
              </a:rPr>
              <a:t> </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2"/>
          <p:cNvSpPr txBox="1"/>
          <p:nvPr>
            <p:ph idx="1" type="body"/>
          </p:nvPr>
        </p:nvSpPr>
        <p:spPr>
          <a:xfrm>
            <a:off x="294425" y="1152475"/>
            <a:ext cx="2438100" cy="25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Oculus Quest</a:t>
            </a:r>
            <a:r>
              <a:rPr lang="en" sz="1700">
                <a:solidFill>
                  <a:srgbClr val="FFFFFF"/>
                </a:solidFill>
              </a:rPr>
              <a:t>.</a:t>
            </a:r>
            <a:br>
              <a:rPr lang="en" sz="1700">
                <a:solidFill>
                  <a:srgbClr val="FFFFFF"/>
                </a:solidFill>
              </a:rPr>
            </a:br>
            <a:endParaRPr sz="950">
              <a:solidFill>
                <a:srgbClr val="FFFFFF"/>
              </a:solidFill>
            </a:endParaRPr>
          </a:p>
          <a:p>
            <a:pPr indent="0" lvl="0" marL="0" rtl="0" algn="just">
              <a:spcBef>
                <a:spcPts val="0"/>
              </a:spcBef>
              <a:spcAft>
                <a:spcPts val="1600"/>
              </a:spcAft>
              <a:buNone/>
            </a:pPr>
            <a:r>
              <a:rPr lang="en" sz="950">
                <a:solidFill>
                  <a:srgbClr val="FFFFFF"/>
                </a:solidFill>
              </a:rPr>
              <a:t>“</a:t>
            </a:r>
            <a:r>
              <a:rPr lang="en" sz="950">
                <a:solidFill>
                  <a:srgbClr val="FFFFFF"/>
                </a:solidFill>
              </a:rPr>
              <a:t>Introducing ‘Facebook Horizon,’ a New Social VR World, Coming to Oculus Quest and the Rift Platform in 2020</a:t>
            </a:r>
            <a:r>
              <a:rPr lang="en" sz="950">
                <a:solidFill>
                  <a:srgbClr val="FFFFFF"/>
                </a:solidFill>
              </a:rPr>
              <a:t>”</a:t>
            </a:r>
            <a:br>
              <a:rPr lang="en" sz="950">
                <a:solidFill>
                  <a:srgbClr val="FFFFFF"/>
                </a:solidFill>
              </a:rPr>
            </a:br>
            <a:br>
              <a:rPr lang="en" sz="950">
                <a:solidFill>
                  <a:srgbClr val="FFFFFF"/>
                </a:solidFill>
              </a:rPr>
            </a:br>
            <a:r>
              <a:rPr lang="en" sz="950">
                <a:solidFill>
                  <a:srgbClr val="FFFFFF"/>
                </a:solidFill>
              </a:rPr>
              <a:t>----- </a:t>
            </a:r>
            <a:r>
              <a:rPr lang="en" sz="950">
                <a:solidFill>
                  <a:srgbClr val="FFFFFF"/>
                </a:solidFill>
              </a:rPr>
              <a:t>https://www.oculus.com/blog/introducing-facebook-horizon-a-new-social-vr-world-coming-to-oculus-quest-and-the-rift-platform-in-2020</a:t>
            </a:r>
            <a:r>
              <a:rPr lang="en" sz="950">
                <a:solidFill>
                  <a:srgbClr val="FFFFFF"/>
                </a:solidFill>
              </a:rPr>
              <a:t> </a:t>
            </a:r>
            <a:br>
              <a:rPr lang="en" sz="950">
                <a:solidFill>
                  <a:srgbClr val="FFFFFF"/>
                </a:solidFill>
              </a:rPr>
            </a:br>
            <a:r>
              <a:rPr lang="en" sz="950">
                <a:solidFill>
                  <a:srgbClr val="FFFFFF"/>
                </a:solidFill>
              </a:rPr>
              <a:t>(</a:t>
            </a:r>
            <a:r>
              <a:rPr lang="en" sz="950">
                <a:solidFill>
                  <a:srgbClr val="FFFFFF"/>
                </a:solidFill>
              </a:rPr>
              <a:t>September 2019</a:t>
            </a:r>
            <a:r>
              <a:rPr lang="en" sz="950">
                <a:solidFill>
                  <a:srgbClr val="FFFFFF"/>
                </a:solidFill>
              </a:rPr>
              <a:t>)</a:t>
            </a:r>
            <a:endParaRPr sz="1700">
              <a:solidFill>
                <a:srgbClr val="FFFFFF"/>
              </a:solidFill>
            </a:endParaRPr>
          </a:p>
        </p:txBody>
      </p:sp>
      <p:sp>
        <p:nvSpPr>
          <p:cNvPr id="131" name="Google Shape;13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VR</a:t>
            </a:r>
            <a:endParaRPr/>
          </a:p>
        </p:txBody>
      </p:sp>
      <p:sp>
        <p:nvSpPr>
          <p:cNvPr id="132" name="Google Shape;132;p22"/>
          <p:cNvSpPr/>
          <p:nvPr/>
        </p:nvSpPr>
        <p:spPr>
          <a:xfrm>
            <a:off x="777775" y="3848325"/>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Welcome to Facebook Horizon, an ever-expanding, thriving VR world where you can explore, play, and create. There’s no end in sight to the extraordinary adventures and amazing experiences you can have. Discover interesting communities, paint a masterpiece, or form a team and compete in action-packed games. You can build a Horizon World of your own using a variety of intuitive tools. Or get to know other Horizon citizens and be inspired by their creations. In Horizon, you are not just discovering a new world, you are part of what makes it great.&#10;&#10;Learn more on the Oculus Blog: https://www.oculus.com/blog/introducing-facebook-horizon-a-new-social-vr-world-coming-to-oculus-quest-and-the-rift-platform-in-2020/&#10;Sign-Up for Beta: https://www.oculus.com/facebookhorizon&#10;Join the Facebook Horizon Page: https://www.facebook.com/FacebookHorizon" id="133" name="Google Shape;133;p22" title="Welcome to Facebook Horizon">
            <a:hlinkClick r:id="rId3"/>
          </p:cNvPr>
          <p:cNvPicPr preferRelativeResize="0"/>
          <p:nvPr/>
        </p:nvPicPr>
        <p:blipFill>
          <a:blip r:embed="rId4">
            <a:alphaModFix/>
          </a:blip>
          <a:stretch>
            <a:fillRect/>
          </a:stretch>
        </p:blipFill>
        <p:spPr>
          <a:xfrm>
            <a:off x="3002925" y="599950"/>
            <a:ext cx="4572000" cy="3429000"/>
          </a:xfrm>
          <a:prstGeom prst="rect">
            <a:avLst/>
          </a:prstGeom>
          <a:noFill/>
          <a:ln>
            <a:noFill/>
          </a:ln>
        </p:spPr>
      </p:pic>
      <p:pic>
        <p:nvPicPr>
          <p:cNvPr id="134" name="Google Shape;134;p22">
            <a:hlinkClick r:id="rId5"/>
          </p:cNvPr>
          <p:cNvPicPr preferRelativeResize="0"/>
          <p:nvPr/>
        </p:nvPicPr>
        <p:blipFill>
          <a:blip r:embed="rId6">
            <a:alphaModFix/>
          </a:blip>
          <a:stretch>
            <a:fillRect/>
          </a:stretch>
        </p:blipFill>
        <p:spPr>
          <a:xfrm>
            <a:off x="265625" y="3819475"/>
            <a:ext cx="2495700" cy="663550"/>
          </a:xfrm>
          <a:prstGeom prst="rect">
            <a:avLst/>
          </a:prstGeom>
          <a:noFill/>
          <a:ln>
            <a:noFill/>
          </a:ln>
        </p:spPr>
      </p:pic>
      <p:sp>
        <p:nvSpPr>
          <p:cNvPr id="135" name="Google Shape;135;p22"/>
          <p:cNvSpPr txBox="1"/>
          <p:nvPr/>
        </p:nvSpPr>
        <p:spPr>
          <a:xfrm>
            <a:off x="4745950" y="4093325"/>
            <a:ext cx="33402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Facebook</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Augmented Reality</a:t>
            </a:r>
            <a:endParaRPr/>
          </a:p>
        </p:txBody>
      </p:sp>
      <p:sp>
        <p:nvSpPr>
          <p:cNvPr id="141" name="Google Shape;141;p23"/>
          <p:cNvSpPr txBox="1"/>
          <p:nvPr>
            <p:ph idx="1" type="body"/>
          </p:nvPr>
        </p:nvSpPr>
        <p:spPr>
          <a:xfrm>
            <a:off x="311700" y="1152475"/>
            <a:ext cx="2082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Kraft Lunchables</a:t>
            </a:r>
            <a:endParaRPr>
              <a:solidFill>
                <a:srgbClr val="FFFFFF"/>
              </a:solidFill>
            </a:endParaRPr>
          </a:p>
          <a:p>
            <a:pPr indent="0" lvl="0" marL="0" rtl="0" algn="just">
              <a:spcBef>
                <a:spcPts val="1600"/>
              </a:spcBef>
              <a:spcAft>
                <a:spcPts val="1600"/>
              </a:spcAft>
              <a:buNone/>
            </a:pPr>
            <a:r>
              <a:rPr lang="en" sz="950">
                <a:solidFill>
                  <a:srgbClr val="FFFFFF"/>
                </a:solidFill>
              </a:rPr>
              <a:t>“Total Immersion was a leader in augmented reality. They created their D’Fusion platform in Lua programming language which was popular in game development at the time. After porting their engine to Adobe Flash Player and mobile devices, consumer brands began adopting AR broadly including this game I worked on for Kraft Lunchables.“</a:t>
            </a:r>
            <a:br>
              <a:rPr lang="en" sz="950">
                <a:solidFill>
                  <a:srgbClr val="FFFFFF"/>
                </a:solidFill>
              </a:rPr>
            </a:br>
            <a:br>
              <a:rPr lang="en" sz="950">
                <a:solidFill>
                  <a:srgbClr val="FFFFFF"/>
                </a:solidFill>
              </a:rPr>
            </a:br>
            <a:r>
              <a:rPr lang="en" sz="950">
                <a:solidFill>
                  <a:srgbClr val="FFFFFF"/>
                </a:solidFill>
              </a:rPr>
              <a:t>  -- George McKinney (Aug. 2010)</a:t>
            </a:r>
            <a:endParaRPr sz="950">
              <a:solidFill>
                <a:srgbClr val="FFFFFF"/>
              </a:solidFill>
            </a:endParaRPr>
          </a:p>
        </p:txBody>
      </p:sp>
      <p:pic>
        <p:nvPicPr>
          <p:cNvPr descr="Aplicación de RA realizada en cooperación con Total Immersion para Kraft Lunchables en Estados Unidos. Esta vez la marca se decantó por utilizar la versión Flash de nuestro motor." id="142" name="Google Shape;142;p23" title="Realidad Aumentada Innovae Vision - Kraft Lunchables">
            <a:hlinkClick r:id="rId3"/>
          </p:cNvPr>
          <p:cNvPicPr preferRelativeResize="0"/>
          <p:nvPr/>
        </p:nvPicPr>
        <p:blipFill>
          <a:blip r:embed="rId4">
            <a:alphaModFix/>
          </a:blip>
          <a:stretch>
            <a:fillRect/>
          </a:stretch>
        </p:blipFill>
        <p:spPr>
          <a:xfrm>
            <a:off x="6201950" y="2473500"/>
            <a:ext cx="2630350" cy="1880929"/>
          </a:xfrm>
          <a:prstGeom prst="rect">
            <a:avLst/>
          </a:prstGeom>
          <a:noFill/>
          <a:ln>
            <a:noFill/>
          </a:ln>
        </p:spPr>
      </p:pic>
      <p:pic>
        <p:nvPicPr>
          <p:cNvPr id="143" name="Google Shape;143;p23"/>
          <p:cNvPicPr preferRelativeResize="0"/>
          <p:nvPr/>
        </p:nvPicPr>
        <p:blipFill>
          <a:blip r:embed="rId5">
            <a:alphaModFix/>
          </a:blip>
          <a:stretch>
            <a:fillRect/>
          </a:stretch>
        </p:blipFill>
        <p:spPr>
          <a:xfrm>
            <a:off x="1625850" y="4130575"/>
            <a:ext cx="641425" cy="641425"/>
          </a:xfrm>
          <a:prstGeom prst="rect">
            <a:avLst/>
          </a:prstGeom>
          <a:noFill/>
          <a:ln>
            <a:noFill/>
          </a:ln>
        </p:spPr>
      </p:pic>
      <p:sp>
        <p:nvSpPr>
          <p:cNvPr id="144" name="Google Shape;144;p23"/>
          <p:cNvSpPr txBox="1"/>
          <p:nvPr/>
        </p:nvSpPr>
        <p:spPr>
          <a:xfrm>
            <a:off x="3599875" y="4334125"/>
            <a:ext cx="48894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rPr>
              <a:t>Programmed in Actionscript. Total Immersion and Adobe Flash.</a:t>
            </a:r>
            <a:endParaRPr sz="1300">
              <a:solidFill>
                <a:srgbClr val="FFFFFF"/>
              </a:solidFill>
            </a:endParaRPr>
          </a:p>
        </p:txBody>
      </p:sp>
      <p:pic>
        <p:nvPicPr>
          <p:cNvPr descr="Recording of Augmented Reality from Kraft Lunchables in August 2010" id="145" name="Google Shape;145;p23" title="Game, Song, Movie">
            <a:hlinkClick r:id="rId6"/>
          </p:cNvPr>
          <p:cNvPicPr preferRelativeResize="0"/>
          <p:nvPr/>
        </p:nvPicPr>
        <p:blipFill>
          <a:blip r:embed="rId7">
            <a:alphaModFix/>
          </a:blip>
          <a:stretch>
            <a:fillRect/>
          </a:stretch>
        </p:blipFill>
        <p:spPr>
          <a:xfrm>
            <a:off x="3599875" y="612775"/>
            <a:ext cx="2818500" cy="2113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Augmented Reality</a:t>
            </a:r>
            <a:endParaRPr/>
          </a:p>
        </p:txBody>
      </p:sp>
      <p:sp>
        <p:nvSpPr>
          <p:cNvPr id="151" name="Google Shape;151;p24"/>
          <p:cNvSpPr txBox="1"/>
          <p:nvPr>
            <p:ph idx="1" type="body"/>
          </p:nvPr>
        </p:nvSpPr>
        <p:spPr>
          <a:xfrm>
            <a:off x="311700" y="1152475"/>
            <a:ext cx="19947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solidFill>
                  <a:schemeClr val="dk1"/>
                </a:solidFill>
              </a:rPr>
              <a:t>Pokémon GO</a:t>
            </a:r>
            <a:br>
              <a:rPr lang="en">
                <a:solidFill>
                  <a:schemeClr val="dk1"/>
                </a:solidFill>
              </a:rPr>
            </a:br>
            <a:br>
              <a:rPr lang="en">
                <a:solidFill>
                  <a:schemeClr val="dk1"/>
                </a:solidFill>
              </a:rPr>
            </a:br>
            <a:r>
              <a:rPr lang="en" sz="950">
                <a:solidFill>
                  <a:schemeClr val="dk1"/>
                </a:solidFill>
              </a:rPr>
              <a:t>“...promotes physical activity, which benefits cognition by helping children develop skills like spatial awareness and understanding cause-effect relationships, enabling kids to perform better at school -- getting exercise improves working memory, for example.”</a:t>
            </a:r>
            <a:endParaRPr sz="950">
              <a:solidFill>
                <a:schemeClr val="dk1"/>
              </a:solidFill>
            </a:endParaRPr>
          </a:p>
          <a:p>
            <a:pPr indent="0" lvl="0" marL="0" rtl="0" algn="l">
              <a:lnSpc>
                <a:spcPct val="100000"/>
              </a:lnSpc>
              <a:spcBef>
                <a:spcPts val="0"/>
              </a:spcBef>
              <a:spcAft>
                <a:spcPts val="0"/>
              </a:spcAft>
              <a:buNone/>
            </a:pPr>
            <a:r>
              <a:t/>
            </a:r>
            <a:endParaRPr sz="950">
              <a:solidFill>
                <a:schemeClr val="dk1"/>
              </a:solidFill>
            </a:endParaRPr>
          </a:p>
          <a:p>
            <a:pPr indent="0" lvl="0" marL="0" rtl="0" algn="l">
              <a:lnSpc>
                <a:spcPct val="100000"/>
              </a:lnSpc>
              <a:spcBef>
                <a:spcPts val="0"/>
              </a:spcBef>
              <a:spcAft>
                <a:spcPts val="0"/>
              </a:spcAft>
              <a:buNone/>
            </a:pPr>
            <a:r>
              <a:rPr lang="en" sz="950">
                <a:solidFill>
                  <a:schemeClr val="dk1"/>
                </a:solidFill>
              </a:rPr>
              <a:t>  -- JV Chamary (Feb. 2018)</a:t>
            </a:r>
            <a:endParaRPr sz="950">
              <a:solidFill>
                <a:schemeClr val="dk1"/>
              </a:solidFill>
            </a:endParaRPr>
          </a:p>
        </p:txBody>
      </p:sp>
      <p:pic>
        <p:nvPicPr>
          <p:cNvPr descr="Pokémon GO gets a new and improved augmented reality mode (but ..." id="152" name="Google Shape;152;p24"/>
          <p:cNvPicPr preferRelativeResize="0"/>
          <p:nvPr/>
        </p:nvPicPr>
        <p:blipFill>
          <a:blip r:embed="rId3">
            <a:alphaModFix/>
          </a:blip>
          <a:stretch>
            <a:fillRect/>
          </a:stretch>
        </p:blipFill>
        <p:spPr>
          <a:xfrm>
            <a:off x="3598750" y="614099"/>
            <a:ext cx="5200900" cy="3224575"/>
          </a:xfrm>
          <a:prstGeom prst="rect">
            <a:avLst/>
          </a:prstGeom>
          <a:noFill/>
          <a:ln>
            <a:noFill/>
          </a:ln>
        </p:spPr>
      </p:pic>
      <p:sp>
        <p:nvSpPr>
          <p:cNvPr id="153" name="Google Shape;153;p24"/>
          <p:cNvSpPr txBox="1"/>
          <p:nvPr/>
        </p:nvSpPr>
        <p:spPr>
          <a:xfrm>
            <a:off x="4529100" y="3919950"/>
            <a:ext cx="33402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Programmed in C# made with Unity 3D</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5"/>
          <p:cNvSpPr txBox="1"/>
          <p:nvPr>
            <p:ph idx="1" type="body"/>
          </p:nvPr>
        </p:nvSpPr>
        <p:spPr>
          <a:xfrm>
            <a:off x="294425" y="1152475"/>
            <a:ext cx="257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HoloKit.</a:t>
            </a:r>
            <a:br>
              <a:rPr lang="en" sz="1700">
                <a:solidFill>
                  <a:srgbClr val="FFFFFF"/>
                </a:solidFill>
              </a:rPr>
            </a:br>
            <a:endParaRPr sz="950">
              <a:solidFill>
                <a:srgbClr val="FFFFFF"/>
              </a:solidFill>
            </a:endParaRPr>
          </a:p>
          <a:p>
            <a:pPr indent="0" lvl="0" marL="0" rtl="0" algn="just">
              <a:spcBef>
                <a:spcPts val="0"/>
              </a:spcBef>
              <a:spcAft>
                <a:spcPts val="1600"/>
              </a:spcAft>
              <a:buNone/>
            </a:pPr>
            <a:r>
              <a:rPr lang="en" sz="950">
                <a:solidFill>
                  <a:srgbClr val="FFFFFF"/>
                </a:solidFill>
              </a:rPr>
              <a:t>“HoloKit: affordable open source mixed reality experience… HoloKit merges the real and the virtual in a smart way. While you see through the real world, virtual objects are blended into it. Powered by the accurate gyro and camera on smart phones, HoloKit solidly places virtual objects onto your table or floor, as if they were physically there without physical makers.”</a:t>
            </a:r>
            <a:br>
              <a:rPr lang="en" sz="950">
                <a:solidFill>
                  <a:srgbClr val="FFFFFF"/>
                </a:solidFill>
              </a:rPr>
            </a:br>
            <a:br>
              <a:rPr lang="en" sz="950">
                <a:solidFill>
                  <a:srgbClr val="FFFFFF"/>
                </a:solidFill>
              </a:rPr>
            </a:br>
            <a:r>
              <a:rPr lang="en" sz="950">
                <a:solidFill>
                  <a:srgbClr val="FFFFFF"/>
                </a:solidFill>
              </a:rPr>
              <a:t> -- https://www.holokit.io (June 2017)</a:t>
            </a:r>
            <a:endParaRPr sz="1700">
              <a:solidFill>
                <a:srgbClr val="FFFFFF"/>
              </a:solidFill>
            </a:endParaRPr>
          </a:p>
        </p:txBody>
      </p:sp>
      <p:sp>
        <p:nvSpPr>
          <p:cNvPr id="159" name="Google Shape;15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Mixed Reality</a:t>
            </a:r>
            <a:endParaRPr/>
          </a:p>
        </p:txBody>
      </p:sp>
      <p:sp>
        <p:nvSpPr>
          <p:cNvPr id="160" name="Google Shape;160;p25"/>
          <p:cNvSpPr/>
          <p:nvPr/>
        </p:nvSpPr>
        <p:spPr>
          <a:xfrm>
            <a:off x="777775" y="3848325"/>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lease go to https://holokit.io for more information. &#10;&#10;Amber Garage, a Silicon Valley based creative art &amp; tech studio, on June 1st at Augmented World Expo 2017 launched HoloKit, the low cost open source mixed reality experience, which includes the HeadKit cardboard headset and TrackKit software. With your smartphone and Mixed Reality apps, HoloKit provides you access to the world of Mixed Reality right in your hands, affordably.&#10;&#10;Credits: &#10;&#10;Director: Botao Hu, Brian Streem&#10;Producer: Sara Vander Horn&#10;DP: Drew Levin&#10;AC: Mike Sherry&#10;Sound: Gio Lima&#10;PA: Sabrina Rahrovi&#10;HoloKit Tech: Fengyuan Zhu&#10;Editor: Andres Escobar&#10;Music: Strummer Set - JJ Baebrams &#10;Models and animations in the video: owlii.com, unity-chan.com, pokemon/gamesfreak" id="161" name="Google Shape;161;p25" title="HoloKit: affordable open source mixed reality experience">
            <a:hlinkClick r:id="rId3"/>
          </p:cNvPr>
          <p:cNvPicPr preferRelativeResize="0"/>
          <p:nvPr/>
        </p:nvPicPr>
        <p:blipFill>
          <a:blip r:embed="rId4">
            <a:alphaModFix/>
          </a:blip>
          <a:stretch>
            <a:fillRect/>
          </a:stretch>
        </p:blipFill>
        <p:spPr>
          <a:xfrm>
            <a:off x="3286075" y="633150"/>
            <a:ext cx="4686100" cy="3514575"/>
          </a:xfrm>
          <a:prstGeom prst="rect">
            <a:avLst/>
          </a:prstGeom>
          <a:noFill/>
          <a:ln>
            <a:noFill/>
          </a:ln>
        </p:spPr>
      </p:pic>
      <p:pic>
        <p:nvPicPr>
          <p:cNvPr id="162" name="Google Shape;162;p25"/>
          <p:cNvPicPr preferRelativeResize="0"/>
          <p:nvPr/>
        </p:nvPicPr>
        <p:blipFill>
          <a:blip r:embed="rId5">
            <a:alphaModFix/>
          </a:blip>
          <a:stretch>
            <a:fillRect/>
          </a:stretch>
        </p:blipFill>
        <p:spPr>
          <a:xfrm>
            <a:off x="982188" y="3917988"/>
            <a:ext cx="977775" cy="604675"/>
          </a:xfrm>
          <a:prstGeom prst="rect">
            <a:avLst/>
          </a:prstGeom>
          <a:noFill/>
          <a:ln>
            <a:noFill/>
          </a:ln>
        </p:spPr>
      </p:pic>
      <p:sp>
        <p:nvSpPr>
          <p:cNvPr id="163" name="Google Shape;163;p25"/>
          <p:cNvSpPr txBox="1"/>
          <p:nvPr/>
        </p:nvSpPr>
        <p:spPr>
          <a:xfrm>
            <a:off x="4572000" y="4105525"/>
            <a:ext cx="33402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Made with Unity 3D</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6"/>
          <p:cNvSpPr txBox="1"/>
          <p:nvPr>
            <p:ph idx="1" type="body"/>
          </p:nvPr>
        </p:nvSpPr>
        <p:spPr>
          <a:xfrm>
            <a:off x="294425" y="1152475"/>
            <a:ext cx="257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HoloLens.</a:t>
            </a:r>
            <a:br>
              <a:rPr lang="en" sz="1700">
                <a:solidFill>
                  <a:srgbClr val="FFFFFF"/>
                </a:solidFill>
              </a:rPr>
            </a:br>
            <a:endParaRPr sz="950">
              <a:solidFill>
                <a:srgbClr val="FFFFFF"/>
              </a:solidFill>
            </a:endParaRPr>
          </a:p>
          <a:p>
            <a:pPr indent="0" lvl="0" marL="0" rtl="0" algn="just">
              <a:spcBef>
                <a:spcPts val="0"/>
              </a:spcBef>
              <a:spcAft>
                <a:spcPts val="1600"/>
              </a:spcAft>
              <a:buNone/>
            </a:pPr>
            <a:r>
              <a:rPr lang="en" sz="950">
                <a:solidFill>
                  <a:srgbClr val="FFFFFF"/>
                </a:solidFill>
              </a:rPr>
              <a:t>“HoloLens 2... an untethered mixed reality device with apps and solutions that enhance collaboration. Help your whole company be more productive and innovate with more purpose..”</a:t>
            </a:r>
            <a:br>
              <a:rPr lang="en" sz="950">
                <a:solidFill>
                  <a:srgbClr val="FFFFFF"/>
                </a:solidFill>
              </a:rPr>
            </a:br>
            <a:br>
              <a:rPr lang="en" sz="950">
                <a:solidFill>
                  <a:srgbClr val="FFFFFF"/>
                </a:solidFill>
              </a:rPr>
            </a:br>
            <a:r>
              <a:rPr lang="en" sz="950">
                <a:solidFill>
                  <a:srgbClr val="FFFFFF"/>
                </a:solidFill>
              </a:rPr>
              <a:t>-- https://microsoft.com/en-us/hololens </a:t>
            </a:r>
            <a:br>
              <a:rPr lang="en" sz="950">
                <a:solidFill>
                  <a:srgbClr val="FFFFFF"/>
                </a:solidFill>
              </a:rPr>
            </a:br>
            <a:r>
              <a:rPr lang="en" sz="950">
                <a:solidFill>
                  <a:srgbClr val="FFFFFF"/>
                </a:solidFill>
              </a:rPr>
              <a:t>(June 2020)</a:t>
            </a:r>
            <a:endParaRPr sz="1700">
              <a:solidFill>
                <a:srgbClr val="FFFFFF"/>
              </a:solidFill>
            </a:endParaRPr>
          </a:p>
        </p:txBody>
      </p:sp>
      <p:sp>
        <p:nvSpPr>
          <p:cNvPr id="169" name="Google Shape;16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Mixed Reality</a:t>
            </a:r>
            <a:endParaRPr/>
          </a:p>
        </p:txBody>
      </p:sp>
      <p:sp>
        <p:nvSpPr>
          <p:cNvPr id="170" name="Google Shape;170;p26"/>
          <p:cNvSpPr/>
          <p:nvPr/>
        </p:nvSpPr>
        <p:spPr>
          <a:xfrm>
            <a:off x="777775" y="3848325"/>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hilips is piloting HoloLens in the domain of image-guided minimally invasive procedures, during which physicians rely on live X-ray, ultrasound and other sources of information to 'see' inside the patient and guide their actions. &#10;&#10;For more information, visit: https://www.microsoft.com/hololens/apps" id="171" name="Google Shape;171;p26" title="Microsoft HoloLens 2: Partner Spotlight with Philips">
            <a:hlinkClick r:id="rId3"/>
          </p:cNvPr>
          <p:cNvPicPr preferRelativeResize="0"/>
          <p:nvPr/>
        </p:nvPicPr>
        <p:blipFill>
          <a:blip r:embed="rId4">
            <a:alphaModFix/>
          </a:blip>
          <a:stretch>
            <a:fillRect/>
          </a:stretch>
        </p:blipFill>
        <p:spPr>
          <a:xfrm>
            <a:off x="3286075" y="633150"/>
            <a:ext cx="4836674" cy="3627500"/>
          </a:xfrm>
          <a:prstGeom prst="rect">
            <a:avLst/>
          </a:prstGeom>
          <a:noFill/>
          <a:ln>
            <a:noFill/>
          </a:ln>
        </p:spPr>
      </p:pic>
      <p:pic>
        <p:nvPicPr>
          <p:cNvPr descr="Microsoft delivers new advancements in Azure from cloud to edge ..." id="172" name="Google Shape;172;p26"/>
          <p:cNvPicPr preferRelativeResize="0"/>
          <p:nvPr/>
        </p:nvPicPr>
        <p:blipFill>
          <a:blip r:embed="rId5">
            <a:alphaModFix/>
          </a:blip>
          <a:stretch>
            <a:fillRect/>
          </a:stretch>
        </p:blipFill>
        <p:spPr>
          <a:xfrm>
            <a:off x="968950" y="3956813"/>
            <a:ext cx="1054050" cy="527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7"/>
          <p:cNvSpPr txBox="1"/>
          <p:nvPr>
            <p:ph idx="1" type="body"/>
          </p:nvPr>
        </p:nvSpPr>
        <p:spPr>
          <a:xfrm>
            <a:off x="294425" y="1152475"/>
            <a:ext cx="2438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Windows Mixed Reality Headset.</a:t>
            </a:r>
            <a:br>
              <a:rPr lang="en" sz="1700">
                <a:solidFill>
                  <a:srgbClr val="FFFFFF"/>
                </a:solidFill>
              </a:rPr>
            </a:br>
            <a:endParaRPr sz="950">
              <a:solidFill>
                <a:srgbClr val="FFFFFF"/>
              </a:solidFill>
            </a:endParaRPr>
          </a:p>
          <a:p>
            <a:pPr indent="0" lvl="0" marL="0" rtl="0" algn="just">
              <a:spcBef>
                <a:spcPts val="0"/>
              </a:spcBef>
              <a:spcAft>
                <a:spcPts val="1600"/>
              </a:spcAft>
              <a:buNone/>
            </a:pPr>
            <a:r>
              <a:rPr lang="en" sz="950">
                <a:solidFill>
                  <a:srgbClr val="FFFFFF"/>
                </a:solidFill>
              </a:rPr>
              <a:t>“With personalized virtual surfaces chosen from travel, sports, culture, live concerts, time travel, games like Minecraft and 20,000+ universal Windows apps you can escape the everyday to enter your unique world..”</a:t>
            </a:r>
            <a:br>
              <a:rPr lang="en" sz="950">
                <a:solidFill>
                  <a:srgbClr val="FFFFFF"/>
                </a:solidFill>
              </a:rPr>
            </a:br>
            <a:br>
              <a:rPr lang="en" sz="950">
                <a:solidFill>
                  <a:srgbClr val="FFFFFF"/>
                </a:solidFill>
              </a:rPr>
            </a:br>
            <a:r>
              <a:rPr lang="en" sz="950">
                <a:solidFill>
                  <a:srgbClr val="FFFFFF"/>
                </a:solidFill>
              </a:rPr>
              <a:t>----- https://acer.com/ac/en/US/content/series-design/wmr </a:t>
            </a:r>
            <a:br>
              <a:rPr lang="en" sz="950">
                <a:solidFill>
                  <a:srgbClr val="FFFFFF"/>
                </a:solidFill>
              </a:rPr>
            </a:br>
            <a:r>
              <a:rPr lang="en" sz="950">
                <a:solidFill>
                  <a:srgbClr val="FFFFFF"/>
                </a:solidFill>
              </a:rPr>
              <a:t>(June 2020)</a:t>
            </a:r>
            <a:endParaRPr sz="1700">
              <a:solidFill>
                <a:srgbClr val="FFFFFF"/>
              </a:solidFill>
            </a:endParaRPr>
          </a:p>
        </p:txBody>
      </p:sp>
      <p:sp>
        <p:nvSpPr>
          <p:cNvPr id="178" name="Google Shape;17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Mixed Reality</a:t>
            </a:r>
            <a:endParaRPr/>
          </a:p>
        </p:txBody>
      </p:sp>
      <p:sp>
        <p:nvSpPr>
          <p:cNvPr id="179" name="Google Shape;179;p27"/>
          <p:cNvSpPr/>
          <p:nvPr/>
        </p:nvSpPr>
        <p:spPr>
          <a:xfrm>
            <a:off x="777775" y="3848325"/>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27">
            <a:hlinkClick r:id="rId3"/>
          </p:cNvPr>
          <p:cNvPicPr preferRelativeResize="0"/>
          <p:nvPr/>
        </p:nvPicPr>
        <p:blipFill>
          <a:blip r:embed="rId4">
            <a:alphaModFix/>
          </a:blip>
          <a:stretch>
            <a:fillRect/>
          </a:stretch>
        </p:blipFill>
        <p:spPr>
          <a:xfrm>
            <a:off x="3002925" y="599950"/>
            <a:ext cx="5113050" cy="3078675"/>
          </a:xfrm>
          <a:prstGeom prst="rect">
            <a:avLst/>
          </a:prstGeom>
          <a:noFill/>
          <a:ln>
            <a:noFill/>
          </a:ln>
        </p:spPr>
      </p:pic>
      <p:pic>
        <p:nvPicPr>
          <p:cNvPr id="181" name="Google Shape;181;p27">
            <a:hlinkClick r:id="rId5"/>
          </p:cNvPr>
          <p:cNvPicPr preferRelativeResize="0"/>
          <p:nvPr/>
        </p:nvPicPr>
        <p:blipFill>
          <a:blip r:embed="rId6">
            <a:alphaModFix/>
          </a:blip>
          <a:stretch>
            <a:fillRect/>
          </a:stretch>
        </p:blipFill>
        <p:spPr>
          <a:xfrm>
            <a:off x="789291" y="3933975"/>
            <a:ext cx="1363571" cy="572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8"/>
          <p:cNvSpPr txBox="1"/>
          <p:nvPr>
            <p:ph idx="1" type="body"/>
          </p:nvPr>
        </p:nvSpPr>
        <p:spPr>
          <a:xfrm>
            <a:off x="405925" y="789125"/>
            <a:ext cx="7926900" cy="72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FFFFFF"/>
                </a:solidFill>
              </a:rPr>
              <a:t>What is Audio 360, or spatial audio? </a:t>
            </a:r>
            <a:r>
              <a:rPr lang="en" sz="800">
                <a:solidFill>
                  <a:srgbClr val="FFFFFF"/>
                </a:solidFill>
              </a:rPr>
              <a:t>“You can think of Audio 360 or spatial audio as an immersive sphere of audio that is delivered over headphones, just like humans hear sound in real life. In essence, it is possible to tell where a particular sound is coming from a point in space over a standard pair of headphones, without needing any external hardware or specialised piece of equipment. With 360 video and Virtual Reality, Audio 360 also changes instantly in real-time, as the user looks around either wearing a VR headset or rotates a smartphone where they are viewing the 360 content.”      --  Facebook 360     </a:t>
            </a:r>
            <a:r>
              <a:rPr lang="en" sz="800" u="sng">
                <a:solidFill>
                  <a:srgbClr val="FFFFFF"/>
                </a:solidFill>
                <a:hlinkClick r:id="rId3"/>
              </a:rPr>
              <a:t>https://facebook360.fb.com/spatial-workstation/</a:t>
            </a:r>
            <a:endParaRPr sz="800">
              <a:solidFill>
                <a:srgbClr val="FFFFFF"/>
              </a:solidFill>
            </a:endParaRPr>
          </a:p>
        </p:txBody>
      </p:sp>
      <p:sp>
        <p:nvSpPr>
          <p:cNvPr id="187" name="Google Shape;187;p28"/>
          <p:cNvSpPr/>
          <p:nvPr/>
        </p:nvSpPr>
        <p:spPr>
          <a:xfrm>
            <a:off x="5721775" y="1645750"/>
            <a:ext cx="2495700" cy="33042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3377850" y="1898675"/>
            <a:ext cx="1284900" cy="723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Spatial Audio</a:t>
            </a:r>
            <a:endParaRPr/>
          </a:p>
        </p:txBody>
      </p:sp>
      <p:pic>
        <p:nvPicPr>
          <p:cNvPr id="190" name="Google Shape;190;p28">
            <a:hlinkClick r:id="rId4"/>
          </p:cNvPr>
          <p:cNvPicPr preferRelativeResize="0"/>
          <p:nvPr/>
        </p:nvPicPr>
        <p:blipFill>
          <a:blip r:embed="rId5">
            <a:alphaModFix/>
          </a:blip>
          <a:stretch>
            <a:fillRect/>
          </a:stretch>
        </p:blipFill>
        <p:spPr>
          <a:xfrm>
            <a:off x="3425175" y="1959525"/>
            <a:ext cx="1171575" cy="600075"/>
          </a:xfrm>
          <a:prstGeom prst="rect">
            <a:avLst/>
          </a:prstGeom>
          <a:noFill/>
          <a:ln>
            <a:noFill/>
          </a:ln>
        </p:spPr>
      </p:pic>
      <p:pic>
        <p:nvPicPr>
          <p:cNvPr id="191" name="Google Shape;191;p28">
            <a:hlinkClick r:id="rId6"/>
          </p:cNvPr>
          <p:cNvPicPr preferRelativeResize="0"/>
          <p:nvPr/>
        </p:nvPicPr>
        <p:blipFill>
          <a:blip r:embed="rId7">
            <a:alphaModFix/>
          </a:blip>
          <a:stretch>
            <a:fillRect/>
          </a:stretch>
        </p:blipFill>
        <p:spPr>
          <a:xfrm>
            <a:off x="5721750" y="1583075"/>
            <a:ext cx="2495700" cy="663550"/>
          </a:xfrm>
          <a:prstGeom prst="rect">
            <a:avLst/>
          </a:prstGeom>
          <a:noFill/>
          <a:ln>
            <a:noFill/>
          </a:ln>
        </p:spPr>
      </p:pic>
      <p:pic>
        <p:nvPicPr>
          <p:cNvPr id="192" name="Google Shape;192;p28">
            <a:hlinkClick r:id="rId8"/>
          </p:cNvPr>
          <p:cNvPicPr preferRelativeResize="0"/>
          <p:nvPr/>
        </p:nvPicPr>
        <p:blipFill>
          <a:blip r:embed="rId9">
            <a:alphaModFix/>
          </a:blip>
          <a:stretch>
            <a:fillRect/>
          </a:stretch>
        </p:blipFill>
        <p:spPr>
          <a:xfrm>
            <a:off x="6039363" y="2322825"/>
            <a:ext cx="1828625" cy="2584950"/>
          </a:xfrm>
          <a:prstGeom prst="rect">
            <a:avLst/>
          </a:prstGeom>
          <a:noFill/>
          <a:ln>
            <a:noFill/>
          </a:ln>
        </p:spPr>
      </p:pic>
      <p:sp>
        <p:nvSpPr>
          <p:cNvPr id="193" name="Google Shape;193;p28"/>
          <p:cNvSpPr txBox="1"/>
          <p:nvPr/>
        </p:nvSpPr>
        <p:spPr>
          <a:xfrm>
            <a:off x="4531425" y="5924675"/>
            <a:ext cx="38958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8"/>
          <p:cNvSpPr txBox="1"/>
          <p:nvPr/>
        </p:nvSpPr>
        <p:spPr>
          <a:xfrm>
            <a:off x="5721775" y="4642575"/>
            <a:ext cx="2495700" cy="2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https://creator.oculus.com/learn/spatial-audio/</a:t>
            </a:r>
            <a:endParaRPr sz="900"/>
          </a:p>
        </p:txBody>
      </p:sp>
      <p:pic>
        <p:nvPicPr>
          <p:cNvPr id="195" name="Google Shape;195;p28">
            <a:hlinkClick r:id="rId10"/>
          </p:cNvPr>
          <p:cNvPicPr preferRelativeResize="0"/>
          <p:nvPr/>
        </p:nvPicPr>
        <p:blipFill>
          <a:blip r:embed="rId11">
            <a:alphaModFix/>
          </a:blip>
          <a:stretch>
            <a:fillRect/>
          </a:stretch>
        </p:blipFill>
        <p:spPr>
          <a:xfrm>
            <a:off x="499204" y="1960462"/>
            <a:ext cx="1903434" cy="600075"/>
          </a:xfrm>
          <a:prstGeom prst="rect">
            <a:avLst/>
          </a:prstGeom>
          <a:noFill/>
          <a:ln>
            <a:noFill/>
          </a:ln>
        </p:spPr>
      </p:pic>
      <p:pic>
        <p:nvPicPr>
          <p:cNvPr id="196" name="Google Shape;196;p28">
            <a:hlinkClick r:id="rId12"/>
          </p:cNvPr>
          <p:cNvPicPr preferRelativeResize="0"/>
          <p:nvPr/>
        </p:nvPicPr>
        <p:blipFill>
          <a:blip r:embed="rId13">
            <a:alphaModFix/>
          </a:blip>
          <a:stretch>
            <a:fillRect/>
          </a:stretch>
        </p:blipFill>
        <p:spPr>
          <a:xfrm>
            <a:off x="311703" y="3032346"/>
            <a:ext cx="2278443" cy="723600"/>
          </a:xfrm>
          <a:prstGeom prst="rect">
            <a:avLst/>
          </a:prstGeom>
          <a:noFill/>
          <a:ln>
            <a:noFill/>
          </a:ln>
        </p:spPr>
      </p:pic>
      <p:pic>
        <p:nvPicPr>
          <p:cNvPr id="197" name="Google Shape;197;p28">
            <a:hlinkClick r:id="rId14"/>
          </p:cNvPr>
          <p:cNvPicPr preferRelativeResize="0"/>
          <p:nvPr/>
        </p:nvPicPr>
        <p:blipFill>
          <a:blip r:embed="rId15">
            <a:alphaModFix/>
          </a:blip>
          <a:stretch>
            <a:fillRect/>
          </a:stretch>
        </p:blipFill>
        <p:spPr>
          <a:xfrm>
            <a:off x="515295" y="3953222"/>
            <a:ext cx="1871225" cy="841749"/>
          </a:xfrm>
          <a:prstGeom prst="rect">
            <a:avLst/>
          </a:prstGeom>
          <a:noFill/>
          <a:ln>
            <a:noFill/>
          </a:ln>
        </p:spPr>
      </p:pic>
      <p:pic>
        <p:nvPicPr>
          <p:cNvPr descr="Facebook 360 Spatial Workstation" id="198" name="Google Shape;198;p28">
            <a:hlinkClick r:id="rId16"/>
          </p:cNvPr>
          <p:cNvPicPr preferRelativeResize="0"/>
          <p:nvPr/>
        </p:nvPicPr>
        <p:blipFill>
          <a:blip r:embed="rId17">
            <a:alphaModFix/>
          </a:blip>
          <a:stretch>
            <a:fillRect/>
          </a:stretch>
        </p:blipFill>
        <p:spPr>
          <a:xfrm>
            <a:off x="4159667" y="3910362"/>
            <a:ext cx="1421885" cy="663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9"/>
          <p:cNvSpPr txBox="1"/>
          <p:nvPr>
            <p:ph type="ctrTitle"/>
          </p:nvPr>
        </p:nvSpPr>
        <p:spPr>
          <a:xfrm>
            <a:off x="311708" y="587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OPPORTUNITIES</a:t>
            </a:r>
            <a:endParaRPr/>
          </a:p>
        </p:txBody>
      </p:sp>
      <p:sp>
        <p:nvSpPr>
          <p:cNvPr id="204" name="Google Shape;204;p29"/>
          <p:cNvSpPr txBox="1"/>
          <p:nvPr>
            <p:ph idx="1" type="subTitle"/>
          </p:nvPr>
        </p:nvSpPr>
        <p:spPr>
          <a:xfrm>
            <a:off x="311700" y="2148325"/>
            <a:ext cx="8520600" cy="7926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Architecture</a:t>
            </a:r>
            <a:br>
              <a:rPr lang="en" sz="1600">
                <a:solidFill>
                  <a:schemeClr val="dk1"/>
                </a:solidFill>
              </a:rPr>
            </a:b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Industrial </a:t>
            </a:r>
            <a:br>
              <a:rPr lang="en" sz="1600">
                <a:solidFill>
                  <a:schemeClr val="dk1"/>
                </a:solidFill>
              </a:rPr>
            </a:b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Real Estate</a:t>
            </a:r>
            <a:br>
              <a:rPr lang="en" sz="1600">
                <a:solidFill>
                  <a:schemeClr val="dk1"/>
                </a:solidFill>
              </a:rPr>
            </a:b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Data Viz</a:t>
            </a:r>
            <a:endParaRPr sz="1600">
              <a:solidFill>
                <a:schemeClr val="dk1"/>
              </a:solidFill>
            </a:endParaRPr>
          </a:p>
          <a:p>
            <a:pPr indent="0" lvl="0" marL="0" rtl="0" algn="ctr">
              <a:spcBef>
                <a:spcPts val="1600"/>
              </a:spcBef>
              <a:spcAft>
                <a:spcPts val="0"/>
              </a:spcAft>
              <a:buNone/>
            </a:pPr>
            <a:r>
              <a:t/>
            </a:r>
            <a:endParaRPr/>
          </a:p>
        </p:txBody>
      </p:sp>
      <p:sp>
        <p:nvSpPr>
          <p:cNvPr id="205" name="Google Shape;205;p29"/>
          <p:cNvSpPr txBox="1"/>
          <p:nvPr>
            <p:ph idx="1" type="subTitle"/>
          </p:nvPr>
        </p:nvSpPr>
        <p:spPr>
          <a:xfrm>
            <a:off x="311700" y="195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For the best experience view this on Google Drive at  https://3dvu.co/xreality</a:t>
            </a:r>
            <a:endParaRPr sz="26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0"/>
          <p:cNvSpPr/>
          <p:nvPr/>
        </p:nvSpPr>
        <p:spPr>
          <a:xfrm>
            <a:off x="3496625" y="520775"/>
            <a:ext cx="4666800" cy="45312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p:nvPr/>
        </p:nvSpPr>
        <p:spPr>
          <a:xfrm>
            <a:off x="243475" y="1109175"/>
            <a:ext cx="2712000" cy="39429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0"/>
          <p:cNvSpPr txBox="1"/>
          <p:nvPr>
            <p:ph idx="1" type="body"/>
          </p:nvPr>
        </p:nvSpPr>
        <p:spPr>
          <a:xfrm>
            <a:off x="294425" y="1152475"/>
            <a:ext cx="2438100" cy="21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Daqri</a:t>
            </a:r>
            <a:r>
              <a:rPr lang="en" sz="1700">
                <a:solidFill>
                  <a:srgbClr val="FFFFFF"/>
                </a:solidFill>
              </a:rPr>
              <a:t>.</a:t>
            </a:r>
            <a:br>
              <a:rPr lang="en" sz="1700">
                <a:solidFill>
                  <a:srgbClr val="FFFFFF"/>
                </a:solidFill>
              </a:rPr>
            </a:br>
            <a:endParaRPr sz="950">
              <a:solidFill>
                <a:srgbClr val="FFFFFF"/>
              </a:solidFill>
            </a:endParaRPr>
          </a:p>
          <a:p>
            <a:pPr indent="0" lvl="0" marL="0" rtl="0" algn="just">
              <a:spcBef>
                <a:spcPts val="0"/>
              </a:spcBef>
              <a:spcAft>
                <a:spcPts val="1600"/>
              </a:spcAft>
              <a:buNone/>
            </a:pPr>
            <a:r>
              <a:rPr lang="en" sz="950">
                <a:solidFill>
                  <a:srgbClr val="FFFFFF"/>
                </a:solidFill>
              </a:rPr>
              <a:t>“</a:t>
            </a:r>
            <a:r>
              <a:rPr lang="en" sz="950">
                <a:solidFill>
                  <a:srgbClr val="FFFFFF"/>
                </a:solidFill>
              </a:rPr>
              <a:t>WEARABLE SERVICE LINE BRING YOUR WORKFORCE, CUSTOMERS AND MACHINES TOGETHER WITH WEARABLE CAPABILITIES</a:t>
            </a:r>
            <a:r>
              <a:rPr lang="en" sz="950">
                <a:solidFill>
                  <a:srgbClr val="FFFFFF"/>
                </a:solidFill>
              </a:rPr>
              <a:t>..”</a:t>
            </a:r>
            <a:br>
              <a:rPr lang="en" sz="950">
                <a:solidFill>
                  <a:srgbClr val="FFFFFF"/>
                </a:solidFill>
              </a:rPr>
            </a:br>
            <a:br>
              <a:rPr lang="en" sz="950">
                <a:solidFill>
                  <a:srgbClr val="FFFFFF"/>
                </a:solidFill>
              </a:rPr>
            </a:br>
            <a:r>
              <a:rPr lang="en" sz="950">
                <a:solidFill>
                  <a:srgbClr val="FFFFFF"/>
                </a:solidFill>
              </a:rPr>
              <a:t>-- https://daqri.com (June 2020)</a:t>
            </a:r>
            <a:br>
              <a:rPr lang="en" sz="950">
                <a:solidFill>
                  <a:srgbClr val="FFFFFF"/>
                </a:solidFill>
              </a:rPr>
            </a:br>
            <a:endParaRPr sz="1700">
              <a:solidFill>
                <a:srgbClr val="FFFFFF"/>
              </a:solidFill>
            </a:endParaRPr>
          </a:p>
        </p:txBody>
      </p:sp>
      <p:sp>
        <p:nvSpPr>
          <p:cNvPr id="213" name="Google Shape;213;p3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Enterprise AR</a:t>
            </a:r>
            <a:endParaRPr/>
          </a:p>
        </p:txBody>
      </p:sp>
      <p:sp>
        <p:nvSpPr>
          <p:cNvPr id="214" name="Google Shape;214;p30"/>
          <p:cNvSpPr/>
          <p:nvPr/>
        </p:nvSpPr>
        <p:spPr>
          <a:xfrm>
            <a:off x="777775" y="3848325"/>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30">
            <a:hlinkClick r:id="rId3"/>
          </p:cNvPr>
          <p:cNvPicPr preferRelativeResize="0"/>
          <p:nvPr/>
        </p:nvPicPr>
        <p:blipFill>
          <a:blip r:embed="rId4">
            <a:alphaModFix/>
          </a:blip>
          <a:stretch>
            <a:fillRect/>
          </a:stretch>
        </p:blipFill>
        <p:spPr>
          <a:xfrm>
            <a:off x="829872" y="4051375"/>
            <a:ext cx="1282400" cy="337925"/>
          </a:xfrm>
          <a:prstGeom prst="rect">
            <a:avLst/>
          </a:prstGeom>
          <a:noFill/>
          <a:ln>
            <a:noFill/>
          </a:ln>
        </p:spPr>
      </p:pic>
      <p:pic>
        <p:nvPicPr>
          <p:cNvPr descr="The new Moverio BT-350 was designed with improved durability for job-sites, and features an adjustable hinge system that allows it to fit almost any user. Coupled with powerful Remote Support software solutions, the BT-350 allows companies to connect their employees in the field with experts back at the office, dramatically reducing down-time while also reducing travel costs.&#10;Learn more at epson.com/moverio" id="216" name="Google Shape;216;p30" title="Epson Moverio BT-350: Powering Remote Support Solutions">
            <a:hlinkClick r:id="rId5"/>
          </p:cNvPr>
          <p:cNvPicPr preferRelativeResize="0"/>
          <p:nvPr/>
        </p:nvPicPr>
        <p:blipFill>
          <a:blip r:embed="rId6">
            <a:alphaModFix/>
          </a:blip>
          <a:stretch>
            <a:fillRect/>
          </a:stretch>
        </p:blipFill>
        <p:spPr>
          <a:xfrm>
            <a:off x="3547725" y="574950"/>
            <a:ext cx="4572000" cy="3429000"/>
          </a:xfrm>
          <a:prstGeom prst="rect">
            <a:avLst/>
          </a:prstGeom>
          <a:noFill/>
          <a:ln>
            <a:noFill/>
          </a:ln>
        </p:spPr>
      </p:pic>
      <p:sp>
        <p:nvSpPr>
          <p:cNvPr id="217" name="Google Shape;217;p30"/>
          <p:cNvSpPr/>
          <p:nvPr/>
        </p:nvSpPr>
        <p:spPr>
          <a:xfrm>
            <a:off x="5170775" y="4003950"/>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30">
            <a:hlinkClick r:id="rId7"/>
          </p:cNvPr>
          <p:cNvPicPr preferRelativeResize="0"/>
          <p:nvPr/>
        </p:nvPicPr>
        <p:blipFill>
          <a:blip r:embed="rId8">
            <a:alphaModFix/>
          </a:blip>
          <a:stretch>
            <a:fillRect/>
          </a:stretch>
        </p:blipFill>
        <p:spPr>
          <a:xfrm>
            <a:off x="5241399" y="4389300"/>
            <a:ext cx="1245350" cy="270575"/>
          </a:xfrm>
          <a:prstGeom prst="rect">
            <a:avLst/>
          </a:prstGeom>
          <a:noFill/>
          <a:ln>
            <a:noFill/>
          </a:ln>
        </p:spPr>
      </p:pic>
      <p:pic>
        <p:nvPicPr>
          <p:cNvPr id="219" name="Google Shape;219;p30">
            <a:hlinkClick r:id="rId9"/>
          </p:cNvPr>
          <p:cNvPicPr preferRelativeResize="0"/>
          <p:nvPr/>
        </p:nvPicPr>
        <p:blipFill>
          <a:blip r:embed="rId10">
            <a:alphaModFix/>
          </a:blip>
          <a:stretch>
            <a:fillRect/>
          </a:stretch>
        </p:blipFill>
        <p:spPr>
          <a:xfrm>
            <a:off x="5573838" y="4086663"/>
            <a:ext cx="580475" cy="219925"/>
          </a:xfrm>
          <a:prstGeom prst="rect">
            <a:avLst/>
          </a:prstGeom>
          <a:noFill/>
          <a:ln>
            <a:noFill/>
          </a:ln>
        </p:spPr>
      </p:pic>
      <p:pic>
        <p:nvPicPr>
          <p:cNvPr id="220" name="Google Shape;220;p30"/>
          <p:cNvPicPr preferRelativeResize="0"/>
          <p:nvPr/>
        </p:nvPicPr>
        <p:blipFill>
          <a:blip r:embed="rId11">
            <a:alphaModFix/>
          </a:blip>
          <a:stretch>
            <a:fillRect/>
          </a:stretch>
        </p:blipFill>
        <p:spPr>
          <a:xfrm>
            <a:off x="777775" y="2723014"/>
            <a:ext cx="1386600" cy="99815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1"/>
          <p:cNvSpPr txBox="1"/>
          <p:nvPr>
            <p:ph idx="1" type="body"/>
          </p:nvPr>
        </p:nvSpPr>
        <p:spPr>
          <a:xfrm>
            <a:off x="294425" y="1152475"/>
            <a:ext cx="257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Wearables &amp; WebXR</a:t>
            </a:r>
            <a:r>
              <a:rPr lang="en" sz="1700">
                <a:solidFill>
                  <a:srgbClr val="FFFFFF"/>
                </a:solidFill>
              </a:rPr>
              <a:t>.</a:t>
            </a:r>
            <a:br>
              <a:rPr lang="en" sz="1700">
                <a:solidFill>
                  <a:srgbClr val="FFFFFF"/>
                </a:solidFill>
              </a:rPr>
            </a:br>
            <a:endParaRPr sz="950">
              <a:solidFill>
                <a:srgbClr val="FFFFFF"/>
              </a:solidFill>
            </a:endParaRPr>
          </a:p>
          <a:p>
            <a:pPr indent="0" lvl="0" marL="0" rtl="0" algn="just">
              <a:spcBef>
                <a:spcPts val="0"/>
              </a:spcBef>
              <a:spcAft>
                <a:spcPts val="1600"/>
              </a:spcAft>
              <a:buNone/>
            </a:pPr>
            <a:r>
              <a:rPr lang="en" sz="950">
                <a:solidFill>
                  <a:srgbClr val="FFFFFF"/>
                </a:solidFill>
              </a:rPr>
              <a:t>At the Create 2019 Web Workshop in San Francisco, software developer Josue Bustos shares how to connect Samsung's Galaxy watch to WebXR experiences in his presentation.</a:t>
            </a:r>
            <a:br>
              <a:rPr lang="en" sz="950">
                <a:solidFill>
                  <a:srgbClr val="FFFFFF"/>
                </a:solidFill>
              </a:rPr>
            </a:br>
            <a:br>
              <a:rPr lang="en" sz="950">
                <a:solidFill>
                  <a:srgbClr val="FFFFFF"/>
                </a:solidFill>
              </a:rPr>
            </a:br>
            <a:br>
              <a:rPr lang="en" sz="950">
                <a:solidFill>
                  <a:srgbClr val="FFFFFF"/>
                </a:solidFill>
              </a:rPr>
            </a:br>
            <a:r>
              <a:rPr lang="en" sz="950">
                <a:solidFill>
                  <a:srgbClr val="FFFFFF"/>
                </a:solidFill>
              </a:rPr>
              <a:t>-- </a:t>
            </a:r>
            <a:r>
              <a:rPr lang="en" sz="950">
                <a:solidFill>
                  <a:srgbClr val="FFFFFF"/>
                </a:solidFill>
              </a:rPr>
              <a:t>Josue Bustos </a:t>
            </a:r>
            <a:r>
              <a:rPr lang="en" sz="950">
                <a:solidFill>
                  <a:srgbClr val="FFFFFF"/>
                </a:solidFill>
              </a:rPr>
              <a:t>(June 2020)</a:t>
            </a:r>
            <a:br>
              <a:rPr lang="en" sz="950">
                <a:solidFill>
                  <a:srgbClr val="FFFFFF"/>
                </a:solidFill>
              </a:rPr>
            </a:br>
            <a:r>
              <a:rPr lang="en" sz="950">
                <a:solidFill>
                  <a:srgbClr val="FFFFFF"/>
                </a:solidFill>
              </a:rPr>
              <a:t>Full Stack Serverless, </a:t>
            </a:r>
            <a:br>
              <a:rPr lang="en" sz="950">
                <a:solidFill>
                  <a:srgbClr val="FFFFFF"/>
                </a:solidFill>
              </a:rPr>
            </a:br>
            <a:r>
              <a:rPr lang="en" sz="950">
                <a:solidFill>
                  <a:srgbClr val="FFFFFF"/>
                </a:solidFill>
              </a:rPr>
              <a:t>Technical Consultant</a:t>
            </a:r>
            <a:br>
              <a:rPr lang="en" sz="950">
                <a:solidFill>
                  <a:srgbClr val="FFFFFF"/>
                </a:solidFill>
              </a:rPr>
            </a:br>
            <a:r>
              <a:rPr lang="en" sz="950">
                <a:solidFill>
                  <a:srgbClr val="FFFFFF"/>
                </a:solidFill>
              </a:rPr>
              <a:t>https://www.linkedin.com/in/josuebustos/</a:t>
            </a:r>
            <a:endParaRPr sz="1700">
              <a:solidFill>
                <a:srgbClr val="FFFFFF"/>
              </a:solidFill>
            </a:endParaRPr>
          </a:p>
        </p:txBody>
      </p:sp>
      <p:sp>
        <p:nvSpPr>
          <p:cNvPr id="226" name="Google Shape;22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Construction</a:t>
            </a:r>
            <a:endParaRPr/>
          </a:p>
        </p:txBody>
      </p:sp>
      <p:sp>
        <p:nvSpPr>
          <p:cNvPr id="227" name="Google Shape;227;p31"/>
          <p:cNvSpPr/>
          <p:nvPr/>
        </p:nvSpPr>
        <p:spPr>
          <a:xfrm>
            <a:off x="777775" y="3848325"/>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t the Create 2019 Web Workshop in San Francisco, indie developer Josue Bustos shares how to connect Samsung's Galaxy watch to webXR experiences in his presentation." id="228" name="Google Shape;228;p31" title="Wearables &amp; WebXR - Josue Bustos">
            <a:hlinkClick r:id="rId3"/>
          </p:cNvPr>
          <p:cNvPicPr preferRelativeResize="0"/>
          <p:nvPr/>
        </p:nvPicPr>
        <p:blipFill>
          <a:blip r:embed="rId4">
            <a:alphaModFix/>
          </a:blip>
          <a:stretch>
            <a:fillRect/>
          </a:stretch>
        </p:blipFill>
        <p:spPr>
          <a:xfrm>
            <a:off x="3286075" y="633150"/>
            <a:ext cx="4572000" cy="3429000"/>
          </a:xfrm>
          <a:prstGeom prst="rect">
            <a:avLst/>
          </a:prstGeom>
          <a:noFill/>
          <a:ln>
            <a:noFill/>
          </a:ln>
        </p:spPr>
      </p:pic>
      <p:pic>
        <p:nvPicPr>
          <p:cNvPr id="229" name="Google Shape;229;p31">
            <a:hlinkClick r:id="rId5"/>
          </p:cNvPr>
          <p:cNvPicPr preferRelativeResize="0"/>
          <p:nvPr/>
        </p:nvPicPr>
        <p:blipFill>
          <a:blip r:embed="rId6">
            <a:alphaModFix/>
          </a:blip>
          <a:stretch>
            <a:fillRect/>
          </a:stretch>
        </p:blipFill>
        <p:spPr>
          <a:xfrm>
            <a:off x="939718" y="3933966"/>
            <a:ext cx="1062711" cy="572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George McKinney</a:t>
            </a:r>
            <a:endParaRPr/>
          </a:p>
        </p:txBody>
      </p:sp>
      <p:sp>
        <p:nvSpPr>
          <p:cNvPr id="70" name="Google Shape;70;p14"/>
          <p:cNvSpPr txBox="1"/>
          <p:nvPr>
            <p:ph idx="1" type="body"/>
          </p:nvPr>
        </p:nvSpPr>
        <p:spPr>
          <a:xfrm>
            <a:off x="3726575" y="1339125"/>
            <a:ext cx="4612500" cy="31065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000">
                <a:solidFill>
                  <a:srgbClr val="F3F3F3"/>
                </a:solidFill>
              </a:rPr>
              <a:t>George McKinney grew up playing Atari and programming the Commodore 64 in Silicon Valley. He graduated from Stanford University and received his MBA from the University of Southern California. George began working in the software industry with WebConference.com, an early pioneer in online communications. For the past 15 years, he has worked as a software developer creating marketing experiences and enterprise software for companies including Disney, Kraft, Acura, Honda, and LG. He has built augmented/virtual/mixed/voice/IoT applications working with Amazon, Samsung, Microsoft, Qualcomm, BlackBerry and Oculus hardware. </a:t>
            </a:r>
            <a:endParaRPr sz="1000">
              <a:solidFill>
                <a:srgbClr val="F3F3F3"/>
              </a:solidFill>
            </a:endParaRPr>
          </a:p>
        </p:txBody>
      </p:sp>
      <p:pic>
        <p:nvPicPr>
          <p:cNvPr id="71" name="Google Shape;71;p14"/>
          <p:cNvPicPr preferRelativeResize="0"/>
          <p:nvPr/>
        </p:nvPicPr>
        <p:blipFill>
          <a:blip r:embed="rId3">
            <a:alphaModFix/>
          </a:blip>
          <a:stretch>
            <a:fillRect/>
          </a:stretch>
        </p:blipFill>
        <p:spPr>
          <a:xfrm>
            <a:off x="442925" y="1339125"/>
            <a:ext cx="2691800" cy="3286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2"/>
          <p:cNvSpPr txBox="1"/>
          <p:nvPr>
            <p:ph idx="1" type="body"/>
          </p:nvPr>
        </p:nvSpPr>
        <p:spPr>
          <a:xfrm>
            <a:off x="294425" y="1152475"/>
            <a:ext cx="2438100" cy="21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Wearables in the workplace</a:t>
            </a:r>
            <a:r>
              <a:rPr lang="en" sz="1700">
                <a:solidFill>
                  <a:srgbClr val="FFFFFF"/>
                </a:solidFill>
              </a:rPr>
              <a:t>.</a:t>
            </a:r>
            <a:br>
              <a:rPr lang="en" sz="1700">
                <a:solidFill>
                  <a:srgbClr val="FFFFFF"/>
                </a:solidFill>
              </a:rPr>
            </a:br>
            <a:endParaRPr sz="950">
              <a:solidFill>
                <a:srgbClr val="FFFFFF"/>
              </a:solidFill>
            </a:endParaRPr>
          </a:p>
          <a:p>
            <a:pPr indent="0" lvl="0" marL="0" rtl="0" algn="just">
              <a:spcBef>
                <a:spcPts val="0"/>
              </a:spcBef>
              <a:spcAft>
                <a:spcPts val="1600"/>
              </a:spcAft>
              <a:buNone/>
            </a:pPr>
            <a:r>
              <a:rPr lang="en" sz="950">
                <a:solidFill>
                  <a:srgbClr val="FFFFFF"/>
                </a:solidFill>
              </a:rPr>
              <a:t>“</a:t>
            </a:r>
            <a:r>
              <a:rPr lang="en" sz="950">
                <a:solidFill>
                  <a:srgbClr val="FFFFFF"/>
                </a:solidFill>
              </a:rPr>
              <a:t>Augmented reality in construction and architecture projects involves placing a 3D model of a proposed design onto an existing space using mobile devices and 3D models</a:t>
            </a:r>
            <a:r>
              <a:rPr lang="en" sz="950">
                <a:solidFill>
                  <a:srgbClr val="FFFFFF"/>
                </a:solidFill>
              </a:rPr>
              <a:t>.”</a:t>
            </a:r>
            <a:br>
              <a:rPr lang="en" sz="950">
                <a:solidFill>
                  <a:srgbClr val="FFFFFF"/>
                </a:solidFill>
              </a:rPr>
            </a:br>
            <a:br>
              <a:rPr lang="en" sz="950">
                <a:solidFill>
                  <a:srgbClr val="FFFFFF"/>
                </a:solidFill>
              </a:rPr>
            </a:br>
            <a:r>
              <a:rPr lang="en" sz="950">
                <a:solidFill>
                  <a:srgbClr val="FFFFFF"/>
                </a:solidFill>
              </a:rPr>
              <a:t>https://www.autodesk.com/redshift/what-is-augmented-reality/</a:t>
            </a:r>
            <a:endParaRPr sz="1700">
              <a:solidFill>
                <a:srgbClr val="FFFFFF"/>
              </a:solidFill>
            </a:endParaRPr>
          </a:p>
        </p:txBody>
      </p:sp>
      <p:sp>
        <p:nvSpPr>
          <p:cNvPr id="235" name="Google Shape;23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Engineering</a:t>
            </a:r>
            <a:endParaRPr/>
          </a:p>
        </p:txBody>
      </p:sp>
      <p:sp>
        <p:nvSpPr>
          <p:cNvPr id="236" name="Google Shape;236;p32"/>
          <p:cNvSpPr/>
          <p:nvPr/>
        </p:nvSpPr>
        <p:spPr>
          <a:xfrm>
            <a:off x="777775" y="3848325"/>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ugmented reality in construction animation" id="237" name="Google Shape;237;p32"/>
          <p:cNvPicPr preferRelativeResize="0"/>
          <p:nvPr/>
        </p:nvPicPr>
        <p:blipFill>
          <a:blip r:embed="rId3">
            <a:alphaModFix/>
          </a:blip>
          <a:stretch>
            <a:fillRect/>
          </a:stretch>
        </p:blipFill>
        <p:spPr>
          <a:xfrm>
            <a:off x="3002925" y="599950"/>
            <a:ext cx="5197876" cy="3297500"/>
          </a:xfrm>
          <a:prstGeom prst="rect">
            <a:avLst/>
          </a:prstGeom>
          <a:noFill/>
          <a:ln>
            <a:noFill/>
          </a:ln>
        </p:spPr>
      </p:pic>
      <p:pic>
        <p:nvPicPr>
          <p:cNvPr id="238" name="Google Shape;238;p32"/>
          <p:cNvPicPr preferRelativeResize="0"/>
          <p:nvPr/>
        </p:nvPicPr>
        <p:blipFill>
          <a:blip r:embed="rId4">
            <a:alphaModFix/>
          </a:blip>
          <a:stretch>
            <a:fillRect/>
          </a:stretch>
        </p:blipFill>
        <p:spPr>
          <a:xfrm>
            <a:off x="860025" y="4021012"/>
            <a:ext cx="1222100" cy="398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3"/>
          <p:cNvSpPr txBox="1"/>
          <p:nvPr>
            <p:ph idx="1" type="body"/>
          </p:nvPr>
        </p:nvSpPr>
        <p:spPr>
          <a:xfrm>
            <a:off x="294425" y="1152475"/>
            <a:ext cx="2438100" cy="21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Wearables in the workplace.</a:t>
            </a:r>
            <a:br>
              <a:rPr lang="en" sz="1700">
                <a:solidFill>
                  <a:srgbClr val="FFFFFF"/>
                </a:solidFill>
              </a:rPr>
            </a:br>
            <a:endParaRPr sz="950">
              <a:solidFill>
                <a:srgbClr val="FFFFFF"/>
              </a:solidFill>
            </a:endParaRPr>
          </a:p>
          <a:p>
            <a:pPr indent="0" lvl="0" marL="0" rtl="0" algn="just">
              <a:spcBef>
                <a:spcPts val="0"/>
              </a:spcBef>
              <a:spcAft>
                <a:spcPts val="0"/>
              </a:spcAft>
              <a:buNone/>
            </a:pPr>
            <a:r>
              <a:rPr lang="en" sz="950">
                <a:solidFill>
                  <a:srgbClr val="FFFFFF"/>
                </a:solidFill>
              </a:rPr>
              <a:t>“</a:t>
            </a:r>
            <a:r>
              <a:rPr lang="en" sz="950">
                <a:solidFill>
                  <a:srgbClr val="FFFFFF"/>
                </a:solidFill>
              </a:rPr>
              <a:t>Ford Tests Buzzing Wristbands to Keep Workers at Safe Distances”</a:t>
            </a:r>
            <a:br>
              <a:rPr lang="en" sz="950">
                <a:solidFill>
                  <a:srgbClr val="FFFFFF"/>
                </a:solidFill>
              </a:rPr>
            </a:br>
            <a:r>
              <a:rPr lang="en" sz="950">
                <a:solidFill>
                  <a:srgbClr val="FFFFFF"/>
                </a:solidFill>
              </a:rPr>
              <a:t>By Keith Naughton</a:t>
            </a:r>
            <a:br>
              <a:rPr lang="en" sz="950">
                <a:solidFill>
                  <a:srgbClr val="FFFFFF"/>
                </a:solidFill>
              </a:rPr>
            </a:br>
            <a:r>
              <a:rPr lang="en" sz="950">
                <a:solidFill>
                  <a:srgbClr val="FFFFFF"/>
                </a:solidFill>
              </a:rPr>
              <a:t>April 15, 2020</a:t>
            </a:r>
            <a:endParaRPr sz="950">
              <a:solidFill>
                <a:srgbClr val="FFFFFF"/>
              </a:solidFill>
            </a:endParaRPr>
          </a:p>
          <a:p>
            <a:pPr indent="0" lvl="0" marL="0" rtl="0" algn="just">
              <a:spcBef>
                <a:spcPts val="1600"/>
              </a:spcBef>
              <a:spcAft>
                <a:spcPts val="1600"/>
              </a:spcAft>
              <a:buNone/>
            </a:pPr>
            <a:r>
              <a:rPr lang="en" sz="950">
                <a:solidFill>
                  <a:srgbClr val="FFFFFF"/>
                </a:solidFill>
              </a:rPr>
              <a:t>https://www.bloomberg.com/news/articles/2020-04-15/ford-tests-buzzing-distancing-wristbands-to-keep-workers-apart</a:t>
            </a:r>
            <a:endParaRPr sz="1700">
              <a:solidFill>
                <a:srgbClr val="FFFFFF"/>
              </a:solidFill>
            </a:endParaRPr>
          </a:p>
        </p:txBody>
      </p:sp>
      <p:sp>
        <p:nvSpPr>
          <p:cNvPr id="244" name="Google Shape;24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Engineering</a:t>
            </a:r>
            <a:endParaRPr/>
          </a:p>
        </p:txBody>
      </p:sp>
      <p:sp>
        <p:nvSpPr>
          <p:cNvPr id="245" name="Google Shape;245;p33"/>
          <p:cNvSpPr/>
          <p:nvPr/>
        </p:nvSpPr>
        <p:spPr>
          <a:xfrm>
            <a:off x="777775" y="3848325"/>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relates to Ford Tests Buzzing Wristbands to Keep Workers at Safe Distances" id="246" name="Google Shape;246;p33">
            <a:hlinkClick r:id="rId3"/>
          </p:cNvPr>
          <p:cNvPicPr preferRelativeResize="0"/>
          <p:nvPr/>
        </p:nvPicPr>
        <p:blipFill>
          <a:blip r:embed="rId4">
            <a:alphaModFix/>
          </a:blip>
          <a:stretch>
            <a:fillRect/>
          </a:stretch>
        </p:blipFill>
        <p:spPr>
          <a:xfrm>
            <a:off x="3002925" y="599950"/>
            <a:ext cx="4433100" cy="3660350"/>
          </a:xfrm>
          <a:prstGeom prst="rect">
            <a:avLst/>
          </a:prstGeom>
          <a:noFill/>
          <a:ln>
            <a:noFill/>
          </a:ln>
        </p:spPr>
      </p:pic>
      <p:pic>
        <p:nvPicPr>
          <p:cNvPr id="247" name="Google Shape;247;p33">
            <a:hlinkClick r:id="rId5"/>
          </p:cNvPr>
          <p:cNvPicPr preferRelativeResize="0"/>
          <p:nvPr/>
        </p:nvPicPr>
        <p:blipFill>
          <a:blip r:embed="rId6">
            <a:alphaModFix/>
          </a:blip>
          <a:stretch>
            <a:fillRect/>
          </a:stretch>
        </p:blipFill>
        <p:spPr>
          <a:xfrm>
            <a:off x="824937" y="3933975"/>
            <a:ext cx="1204163" cy="572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4"/>
          <p:cNvSpPr txBox="1"/>
          <p:nvPr>
            <p:ph idx="1" type="body"/>
          </p:nvPr>
        </p:nvSpPr>
        <p:spPr>
          <a:xfrm>
            <a:off x="311700" y="1139475"/>
            <a:ext cx="8119200" cy="31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Telecom</a:t>
            </a:r>
            <a:r>
              <a:rPr lang="en" sz="1700">
                <a:solidFill>
                  <a:srgbClr val="FFFFFF"/>
                </a:solidFill>
              </a:rPr>
              <a:t>. </a:t>
            </a:r>
            <a:r>
              <a:rPr lang="en" sz="1700">
                <a:solidFill>
                  <a:srgbClr val="FFFFFF"/>
                </a:solidFill>
              </a:rPr>
              <a:t>Smart Cities.</a:t>
            </a:r>
            <a:br>
              <a:rPr lang="en" sz="1700">
                <a:solidFill>
                  <a:srgbClr val="FFFFFF"/>
                </a:solidFill>
              </a:rPr>
            </a:br>
            <a:r>
              <a:rPr lang="en" sz="1700">
                <a:solidFill>
                  <a:srgbClr val="FFFFFF"/>
                </a:solidFill>
              </a:rPr>
              <a:t>Marketing.</a:t>
            </a:r>
            <a:br>
              <a:rPr lang="en" sz="1700">
                <a:solidFill>
                  <a:srgbClr val="FFFFFF"/>
                </a:solidFill>
              </a:rPr>
            </a:br>
            <a:endParaRPr sz="950">
              <a:solidFill>
                <a:srgbClr val="FFFFFF"/>
              </a:solidFill>
            </a:endParaRPr>
          </a:p>
          <a:p>
            <a:pPr indent="0" lvl="0" marL="0" rtl="0" algn="just">
              <a:spcBef>
                <a:spcPts val="0"/>
              </a:spcBef>
              <a:spcAft>
                <a:spcPts val="0"/>
              </a:spcAft>
              <a:buNone/>
            </a:pPr>
            <a:r>
              <a:rPr lang="en" sz="950">
                <a:solidFill>
                  <a:srgbClr val="FFFFFF"/>
                </a:solidFill>
              </a:rPr>
              <a:t>“</a:t>
            </a:r>
            <a:r>
              <a:rPr lang="en" sz="950">
                <a:solidFill>
                  <a:srgbClr val="FFFFFF"/>
                </a:solidFill>
              </a:rPr>
              <a:t>We're fundamentally advancing how</a:t>
            </a:r>
            <a:br>
              <a:rPr lang="en" sz="950">
                <a:solidFill>
                  <a:srgbClr val="FFFFFF"/>
                </a:solidFill>
              </a:rPr>
            </a:br>
            <a:r>
              <a:rPr lang="en" sz="950">
                <a:solidFill>
                  <a:srgbClr val="FFFFFF"/>
                </a:solidFill>
              </a:rPr>
              <a:t>people understand and interact </a:t>
            </a:r>
            <a:br>
              <a:rPr lang="en" sz="950">
                <a:solidFill>
                  <a:srgbClr val="FFFFFF"/>
                </a:solidFill>
              </a:rPr>
            </a:br>
            <a:r>
              <a:rPr lang="en" sz="950">
                <a:solidFill>
                  <a:srgbClr val="FFFFFF"/>
                </a:solidFill>
              </a:rPr>
              <a:t>with their data.</a:t>
            </a:r>
            <a:r>
              <a:rPr lang="en" sz="950">
                <a:solidFill>
                  <a:srgbClr val="FFFFFF"/>
                </a:solidFill>
              </a:rPr>
              <a:t>”</a:t>
            </a:r>
            <a:br>
              <a:rPr lang="en" sz="950">
                <a:solidFill>
                  <a:srgbClr val="FFFFFF"/>
                </a:solidFill>
              </a:rPr>
            </a:br>
            <a:r>
              <a:rPr lang="en" sz="950">
                <a:solidFill>
                  <a:srgbClr val="FFFFFF"/>
                </a:solidFill>
              </a:rPr>
              <a:t> -- BadVR.com (June 2020)</a:t>
            </a:r>
            <a:endParaRPr sz="950">
              <a:solidFill>
                <a:srgbClr val="FFFFFF"/>
              </a:solidFill>
            </a:endParaRPr>
          </a:p>
          <a:p>
            <a:pPr indent="0" lvl="0" marL="0" rtl="0" algn="r">
              <a:spcBef>
                <a:spcPts val="1600"/>
              </a:spcBef>
              <a:spcAft>
                <a:spcPts val="1600"/>
              </a:spcAft>
              <a:buNone/>
            </a:pPr>
            <a:br>
              <a:rPr lang="en" sz="1700">
                <a:solidFill>
                  <a:srgbClr val="FFFFFF"/>
                </a:solidFill>
              </a:rPr>
            </a:br>
            <a:r>
              <a:rPr lang="en" sz="1400">
                <a:solidFill>
                  <a:srgbClr val="FFFFFF"/>
                </a:solidFill>
              </a:rPr>
              <a:t>http://datavizcatalogue.com/blog/whos-offering-data-visualization-vr/</a:t>
            </a:r>
            <a:endParaRPr sz="1400">
              <a:solidFill>
                <a:srgbClr val="FFFFFF"/>
              </a:solidFill>
            </a:endParaRPr>
          </a:p>
        </p:txBody>
      </p:sp>
      <p:sp>
        <p:nvSpPr>
          <p:cNvPr id="253" name="Google Shape;253;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Data</a:t>
            </a:r>
            <a:endParaRPr/>
          </a:p>
        </p:txBody>
      </p:sp>
      <p:sp>
        <p:nvSpPr>
          <p:cNvPr id="254" name="Google Shape;254;p34"/>
          <p:cNvSpPr/>
          <p:nvPr/>
        </p:nvSpPr>
        <p:spPr>
          <a:xfrm>
            <a:off x="777775" y="3848325"/>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VR" id="255" name="Google Shape;255;p34">
            <a:hlinkClick r:id="rId3"/>
          </p:cNvPr>
          <p:cNvPicPr preferRelativeResize="0"/>
          <p:nvPr/>
        </p:nvPicPr>
        <p:blipFill>
          <a:blip r:embed="rId4">
            <a:alphaModFix/>
          </a:blip>
          <a:stretch>
            <a:fillRect/>
          </a:stretch>
        </p:blipFill>
        <p:spPr>
          <a:xfrm>
            <a:off x="3002925" y="599950"/>
            <a:ext cx="5229750" cy="2552125"/>
          </a:xfrm>
          <a:prstGeom prst="rect">
            <a:avLst/>
          </a:prstGeom>
          <a:noFill/>
          <a:ln>
            <a:noFill/>
          </a:ln>
        </p:spPr>
      </p:pic>
      <p:pic>
        <p:nvPicPr>
          <p:cNvPr id="256" name="Google Shape;256;p34">
            <a:hlinkClick r:id="rId5"/>
          </p:cNvPr>
          <p:cNvPicPr preferRelativeResize="0"/>
          <p:nvPr/>
        </p:nvPicPr>
        <p:blipFill>
          <a:blip r:embed="rId6">
            <a:alphaModFix/>
          </a:blip>
          <a:stretch>
            <a:fillRect/>
          </a:stretch>
        </p:blipFill>
        <p:spPr>
          <a:xfrm>
            <a:off x="885775" y="4013750"/>
            <a:ext cx="1170600" cy="473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5"/>
          <p:cNvSpPr txBox="1"/>
          <p:nvPr>
            <p:ph idx="1" type="body"/>
          </p:nvPr>
        </p:nvSpPr>
        <p:spPr>
          <a:xfrm>
            <a:off x="294425" y="1152475"/>
            <a:ext cx="2438100" cy="21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Virtual Open House</a:t>
            </a:r>
            <a:r>
              <a:rPr lang="en" sz="1700">
                <a:solidFill>
                  <a:srgbClr val="FFFFFF"/>
                </a:solidFill>
              </a:rPr>
              <a:t>.</a:t>
            </a:r>
            <a:br>
              <a:rPr lang="en" sz="1700">
                <a:solidFill>
                  <a:srgbClr val="FFFFFF"/>
                </a:solidFill>
              </a:rPr>
            </a:br>
            <a:endParaRPr sz="950">
              <a:solidFill>
                <a:srgbClr val="FFFFFF"/>
              </a:solidFill>
            </a:endParaRPr>
          </a:p>
          <a:p>
            <a:pPr indent="0" lvl="0" marL="0" rtl="0" algn="just">
              <a:spcBef>
                <a:spcPts val="0"/>
              </a:spcBef>
              <a:spcAft>
                <a:spcPts val="1600"/>
              </a:spcAft>
              <a:buNone/>
            </a:pPr>
            <a:r>
              <a:rPr lang="en" sz="950">
                <a:solidFill>
                  <a:srgbClr val="FFFFFF"/>
                </a:solidFill>
              </a:rPr>
              <a:t>“</a:t>
            </a:r>
            <a:r>
              <a:rPr lang="en" sz="950">
                <a:solidFill>
                  <a:srgbClr val="FFFFFF"/>
                </a:solidFill>
              </a:rPr>
              <a:t>Aleksey Volchek is a Zillow Certified Photographer serving Palm Coast, FL and beyond.</a:t>
            </a:r>
            <a:r>
              <a:rPr lang="en" sz="950">
                <a:solidFill>
                  <a:srgbClr val="FFFFFF"/>
                </a:solidFill>
              </a:rPr>
              <a:t>.”</a:t>
            </a:r>
            <a:br>
              <a:rPr lang="en" sz="950">
                <a:solidFill>
                  <a:srgbClr val="FFFFFF"/>
                </a:solidFill>
              </a:rPr>
            </a:br>
            <a:br>
              <a:rPr lang="en" sz="950">
                <a:solidFill>
                  <a:srgbClr val="FFFFFF"/>
                </a:solidFill>
              </a:rPr>
            </a:br>
            <a:r>
              <a:rPr lang="en" sz="950">
                <a:solidFill>
                  <a:srgbClr val="FFFFFF"/>
                </a:solidFill>
              </a:rPr>
              <a:t>-- </a:t>
            </a:r>
            <a:r>
              <a:rPr lang="en" sz="950">
                <a:solidFill>
                  <a:srgbClr val="FFFFFF"/>
                </a:solidFill>
              </a:rPr>
              <a:t>http://VirtualOpen.House  </a:t>
            </a:r>
            <a:r>
              <a:rPr lang="en" sz="950">
                <a:solidFill>
                  <a:srgbClr val="FFFFFF"/>
                </a:solidFill>
              </a:rPr>
              <a:t>(June 2020)</a:t>
            </a:r>
            <a:br>
              <a:rPr lang="en" sz="950">
                <a:solidFill>
                  <a:srgbClr val="FFFFFF"/>
                </a:solidFill>
              </a:rPr>
            </a:br>
            <a:br>
              <a:rPr lang="en" sz="950">
                <a:solidFill>
                  <a:srgbClr val="FFFFFF"/>
                </a:solidFill>
              </a:rPr>
            </a:br>
            <a:r>
              <a:rPr lang="en" sz="950">
                <a:solidFill>
                  <a:srgbClr val="FFFFFF"/>
                </a:solidFill>
              </a:rPr>
              <a:t>https://www.youtube.com/channel/UCmY_NJGs7SWmgAep218s3Sg</a:t>
            </a:r>
            <a:endParaRPr sz="1700">
              <a:solidFill>
                <a:srgbClr val="FFFFFF"/>
              </a:solidFill>
            </a:endParaRPr>
          </a:p>
        </p:txBody>
      </p:sp>
      <p:sp>
        <p:nvSpPr>
          <p:cNvPr id="262" name="Google Shape;26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360 Video</a:t>
            </a:r>
            <a:endParaRPr/>
          </a:p>
        </p:txBody>
      </p:sp>
      <p:sp>
        <p:nvSpPr>
          <p:cNvPr id="263" name="Google Shape;263;p35"/>
          <p:cNvSpPr/>
          <p:nvPr/>
        </p:nvSpPr>
        <p:spPr>
          <a:xfrm>
            <a:off x="777775" y="3848325"/>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35" title="Virtual Open House with Emily Kirshaw - 56 Cochise, Palm Coast FL">
            <a:hlinkClick r:id="rId3"/>
          </p:cNvPr>
          <p:cNvPicPr preferRelativeResize="0"/>
          <p:nvPr/>
        </p:nvPicPr>
        <p:blipFill>
          <a:blip r:embed="rId4">
            <a:alphaModFix/>
          </a:blip>
          <a:stretch>
            <a:fillRect/>
          </a:stretch>
        </p:blipFill>
        <p:spPr>
          <a:xfrm>
            <a:off x="3002925" y="599950"/>
            <a:ext cx="4572000" cy="3429000"/>
          </a:xfrm>
          <a:prstGeom prst="rect">
            <a:avLst/>
          </a:prstGeom>
          <a:noFill/>
          <a:ln>
            <a:noFill/>
          </a:ln>
        </p:spPr>
      </p:pic>
      <p:pic>
        <p:nvPicPr>
          <p:cNvPr id="265" name="Google Shape;265;p35">
            <a:hlinkClick r:id="rId5"/>
          </p:cNvPr>
          <p:cNvPicPr preferRelativeResize="0"/>
          <p:nvPr/>
        </p:nvPicPr>
        <p:blipFill>
          <a:blip r:embed="rId6">
            <a:alphaModFix/>
          </a:blip>
          <a:stretch>
            <a:fillRect/>
          </a:stretch>
        </p:blipFill>
        <p:spPr>
          <a:xfrm>
            <a:off x="894251" y="3883050"/>
            <a:ext cx="1153650" cy="674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XR GRAVEYARD: In Memory of failed approaches...</a:t>
            </a:r>
            <a:endParaRPr/>
          </a:p>
        </p:txBody>
      </p:sp>
      <p:sp>
        <p:nvSpPr>
          <p:cNvPr id="271" name="Google Shape;271;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2" name="Google Shape;272;p36"/>
          <p:cNvPicPr preferRelativeResize="0"/>
          <p:nvPr/>
        </p:nvPicPr>
        <p:blipFill>
          <a:blip r:embed="rId3">
            <a:alphaModFix/>
          </a:blip>
          <a:stretch>
            <a:fillRect/>
          </a:stretch>
        </p:blipFill>
        <p:spPr>
          <a:xfrm>
            <a:off x="589000" y="1401675"/>
            <a:ext cx="892175" cy="1170075"/>
          </a:xfrm>
          <a:prstGeom prst="rect">
            <a:avLst/>
          </a:prstGeom>
          <a:noFill/>
          <a:ln>
            <a:noFill/>
          </a:ln>
        </p:spPr>
      </p:pic>
      <p:pic>
        <p:nvPicPr>
          <p:cNvPr id="273" name="Google Shape;273;p36"/>
          <p:cNvPicPr preferRelativeResize="0"/>
          <p:nvPr/>
        </p:nvPicPr>
        <p:blipFill>
          <a:blip r:embed="rId4">
            <a:alphaModFix/>
          </a:blip>
          <a:stretch>
            <a:fillRect/>
          </a:stretch>
        </p:blipFill>
        <p:spPr>
          <a:xfrm>
            <a:off x="1732825" y="1533200"/>
            <a:ext cx="1809750" cy="819150"/>
          </a:xfrm>
          <a:prstGeom prst="rect">
            <a:avLst/>
          </a:prstGeom>
          <a:noFill/>
          <a:ln>
            <a:noFill/>
          </a:ln>
        </p:spPr>
      </p:pic>
      <p:pic>
        <p:nvPicPr>
          <p:cNvPr id="274" name="Google Shape;274;p36"/>
          <p:cNvPicPr preferRelativeResize="0"/>
          <p:nvPr/>
        </p:nvPicPr>
        <p:blipFill>
          <a:blip r:embed="rId5">
            <a:alphaModFix/>
          </a:blip>
          <a:stretch>
            <a:fillRect/>
          </a:stretch>
        </p:blipFill>
        <p:spPr>
          <a:xfrm>
            <a:off x="4064750" y="1401672"/>
            <a:ext cx="1695450" cy="868653"/>
          </a:xfrm>
          <a:prstGeom prst="rect">
            <a:avLst/>
          </a:prstGeom>
          <a:noFill/>
          <a:ln>
            <a:noFill/>
          </a:ln>
        </p:spPr>
      </p:pic>
      <p:pic>
        <p:nvPicPr>
          <p:cNvPr descr="Bose’s audio-based AR platform suffers jolt as employees quit" id="275" name="Google Shape;275;p36" title="Bose’s audio-based AR platform suffers jolt as employees quit"/>
          <p:cNvPicPr preferRelativeResize="0"/>
          <p:nvPr/>
        </p:nvPicPr>
        <p:blipFill>
          <a:blip r:embed="rId6">
            <a:alphaModFix/>
          </a:blip>
          <a:stretch>
            <a:fillRect/>
          </a:stretch>
        </p:blipFill>
        <p:spPr>
          <a:xfrm>
            <a:off x="493700" y="3363200"/>
            <a:ext cx="1395525" cy="676656"/>
          </a:xfrm>
          <a:prstGeom prst="rect">
            <a:avLst/>
          </a:prstGeom>
          <a:noFill/>
          <a:ln>
            <a:noFill/>
          </a:ln>
        </p:spPr>
      </p:pic>
      <p:sp>
        <p:nvSpPr>
          <p:cNvPr id="276" name="Google Shape;276;p36"/>
          <p:cNvSpPr txBox="1"/>
          <p:nvPr/>
        </p:nvSpPr>
        <p:spPr>
          <a:xfrm>
            <a:off x="683075" y="3258875"/>
            <a:ext cx="9267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Bose AR</a:t>
            </a:r>
            <a:endParaRPr b="1"/>
          </a:p>
        </p:txBody>
      </p:sp>
      <p:pic>
        <p:nvPicPr>
          <p:cNvPr id="277" name="Google Shape;277;p36"/>
          <p:cNvPicPr preferRelativeResize="0"/>
          <p:nvPr/>
        </p:nvPicPr>
        <p:blipFill>
          <a:blip r:embed="rId7">
            <a:alphaModFix/>
          </a:blip>
          <a:stretch>
            <a:fillRect/>
          </a:stretch>
        </p:blipFill>
        <p:spPr>
          <a:xfrm>
            <a:off x="2104325" y="3109940"/>
            <a:ext cx="1809750" cy="1333510"/>
          </a:xfrm>
          <a:prstGeom prst="rect">
            <a:avLst/>
          </a:prstGeom>
          <a:noFill/>
          <a:ln>
            <a:noFill/>
          </a:ln>
        </p:spPr>
      </p:pic>
      <p:pic>
        <p:nvPicPr>
          <p:cNvPr descr="The Nintendo Power Glove, the failed VR gesture device that refuses to die #cyberpunk" id="278" name="Google Shape;278;p36"/>
          <p:cNvPicPr preferRelativeResize="0"/>
          <p:nvPr/>
        </p:nvPicPr>
        <p:blipFill>
          <a:blip r:embed="rId8">
            <a:alphaModFix/>
          </a:blip>
          <a:stretch>
            <a:fillRect/>
          </a:stretch>
        </p:blipFill>
        <p:spPr>
          <a:xfrm>
            <a:off x="4250275" y="3507050"/>
            <a:ext cx="1546875" cy="868650"/>
          </a:xfrm>
          <a:prstGeom prst="rect">
            <a:avLst/>
          </a:prstGeom>
          <a:noFill/>
          <a:ln>
            <a:noFill/>
          </a:ln>
        </p:spPr>
      </p:pic>
      <p:pic>
        <p:nvPicPr>
          <p:cNvPr id="279" name="Google Shape;279;p36"/>
          <p:cNvPicPr preferRelativeResize="0"/>
          <p:nvPr/>
        </p:nvPicPr>
        <p:blipFill>
          <a:blip r:embed="rId9">
            <a:alphaModFix/>
          </a:blip>
          <a:stretch>
            <a:fillRect/>
          </a:stretch>
        </p:blipFill>
        <p:spPr>
          <a:xfrm>
            <a:off x="6170599" y="1464106"/>
            <a:ext cx="892175" cy="1247617"/>
          </a:xfrm>
          <a:prstGeom prst="rect">
            <a:avLst/>
          </a:prstGeom>
          <a:noFill/>
          <a:ln>
            <a:noFill/>
          </a:ln>
        </p:spPr>
      </p:pic>
      <p:pic>
        <p:nvPicPr>
          <p:cNvPr descr="Total Immersion logo" id="280" name="Google Shape;280;p36"/>
          <p:cNvPicPr preferRelativeResize="0"/>
          <p:nvPr/>
        </p:nvPicPr>
        <p:blipFill>
          <a:blip r:embed="rId10">
            <a:alphaModFix/>
          </a:blip>
          <a:stretch>
            <a:fillRect/>
          </a:stretch>
        </p:blipFill>
        <p:spPr>
          <a:xfrm>
            <a:off x="6133350" y="3158100"/>
            <a:ext cx="964900" cy="964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7"/>
          <p:cNvSpPr txBox="1"/>
          <p:nvPr>
            <p:ph type="ctrTitle"/>
          </p:nvPr>
        </p:nvSpPr>
        <p:spPr>
          <a:xfrm>
            <a:off x="311708" y="6246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TECHNOLOGY</a:t>
            </a:r>
            <a:endParaRPr/>
          </a:p>
        </p:txBody>
      </p:sp>
      <p:sp>
        <p:nvSpPr>
          <p:cNvPr id="286" name="Google Shape;286;p37"/>
          <p:cNvSpPr txBox="1"/>
          <p:nvPr>
            <p:ph idx="1" type="subTitle"/>
          </p:nvPr>
        </p:nvSpPr>
        <p:spPr>
          <a:xfrm>
            <a:off x="311700" y="4236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For the best experience view this on Google Drive at  https://3dvu.co/xreality</a:t>
            </a:r>
            <a:endParaRPr sz="26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8"/>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Moore’s Law</a:t>
            </a:r>
            <a:endParaRPr/>
          </a:p>
        </p:txBody>
      </p:sp>
      <p:sp>
        <p:nvSpPr>
          <p:cNvPr id="292" name="Google Shape;292;p38"/>
          <p:cNvSpPr txBox="1"/>
          <p:nvPr>
            <p:ph idx="4294967295" type="body"/>
          </p:nvPr>
        </p:nvSpPr>
        <p:spPr>
          <a:xfrm>
            <a:off x="311700" y="1221475"/>
            <a:ext cx="8277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solidFill>
                  <a:srgbClr val="F3F3F3"/>
                </a:solidFill>
              </a:rPr>
              <a:t>Moore's law is the observation that the number of transistors in a dense integrated circuit (IC) doubles about every two years. Moore's law is an observation and projection of a historical trend. Rather than a law of physics, it is an empirical relationship linked to gains from experience in production.</a:t>
            </a:r>
            <a:br>
              <a:rPr lang="en">
                <a:solidFill>
                  <a:srgbClr val="F3F3F3"/>
                </a:solidFill>
              </a:rPr>
            </a:br>
            <a:r>
              <a:rPr lang="en">
                <a:solidFill>
                  <a:srgbClr val="F3F3F3"/>
                </a:solidFill>
              </a:rPr>
              <a:t>   -- Wikipedia </a:t>
            </a:r>
            <a:r>
              <a:rPr lang="en" sz="700" u="sng">
                <a:solidFill>
                  <a:schemeClr val="hlink"/>
                </a:solidFill>
                <a:hlinkClick r:id="rId3"/>
              </a:rPr>
              <a:t>https://en.wikipedia.org/wiki/Moore%27s_law</a:t>
            </a:r>
            <a:br>
              <a:rPr lang="en">
                <a:solidFill>
                  <a:srgbClr val="F3F3F3"/>
                </a:solidFill>
              </a:rPr>
            </a:br>
            <a:br>
              <a:rPr lang="en">
                <a:solidFill>
                  <a:srgbClr val="F3F3F3"/>
                </a:solidFill>
              </a:rPr>
            </a:br>
            <a:r>
              <a:rPr lang="en">
                <a:solidFill>
                  <a:srgbClr val="F3F3F3"/>
                </a:solidFill>
              </a:rPr>
              <a:t>Gordon Moore, Co-Founder of Intel</a:t>
            </a:r>
            <a:endParaRPr>
              <a:solidFill>
                <a:srgbClr val="F3F3F3"/>
              </a:solidFill>
            </a:endParaRPr>
          </a:p>
        </p:txBody>
      </p:sp>
      <p:pic>
        <p:nvPicPr>
          <p:cNvPr descr="refer to caption" id="293" name="Google Shape;293;p38">
            <a:hlinkClick r:id="rId4"/>
          </p:cNvPr>
          <p:cNvPicPr preferRelativeResize="0"/>
          <p:nvPr/>
        </p:nvPicPr>
        <p:blipFill>
          <a:blip r:embed="rId5">
            <a:alphaModFix/>
          </a:blip>
          <a:stretch>
            <a:fillRect/>
          </a:stretch>
        </p:blipFill>
        <p:spPr>
          <a:xfrm>
            <a:off x="5735275" y="2761525"/>
            <a:ext cx="2361525" cy="1705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9"/>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XR has benefited from Moore’s Law</a:t>
            </a:r>
            <a:endParaRPr/>
          </a:p>
        </p:txBody>
      </p:sp>
      <p:sp>
        <p:nvSpPr>
          <p:cNvPr id="299" name="Google Shape;299;p39"/>
          <p:cNvSpPr txBox="1"/>
          <p:nvPr>
            <p:ph idx="4294967295" type="body"/>
          </p:nvPr>
        </p:nvSpPr>
        <p:spPr>
          <a:xfrm>
            <a:off x="311700" y="1221475"/>
            <a:ext cx="8277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rgbClr val="F3F3F3"/>
              </a:buClr>
              <a:buSzPts val="1800"/>
              <a:buChar char="➢"/>
            </a:pPr>
            <a:r>
              <a:rPr lang="en">
                <a:solidFill>
                  <a:srgbClr val="F3F3F3"/>
                </a:solidFill>
              </a:rPr>
              <a:t>Denser Transistors (ARM, x86)</a:t>
            </a:r>
            <a:br>
              <a:rPr lang="en">
                <a:solidFill>
                  <a:srgbClr val="F3F3F3"/>
                </a:solidFill>
              </a:rPr>
            </a:br>
            <a:endParaRPr>
              <a:solidFill>
                <a:srgbClr val="F3F3F3"/>
              </a:solidFill>
            </a:endParaRPr>
          </a:p>
          <a:p>
            <a:pPr indent="-342900" lvl="0" marL="457200" rtl="0" algn="just">
              <a:spcBef>
                <a:spcPts val="0"/>
              </a:spcBef>
              <a:spcAft>
                <a:spcPts val="0"/>
              </a:spcAft>
              <a:buClr>
                <a:srgbClr val="F3F3F3"/>
              </a:buClr>
              <a:buSzPts val="1800"/>
              <a:buChar char="➢"/>
            </a:pPr>
            <a:r>
              <a:rPr lang="en">
                <a:solidFill>
                  <a:srgbClr val="F3F3F3"/>
                </a:solidFill>
              </a:rPr>
              <a:t>Miniaturization (smart phones)</a:t>
            </a:r>
            <a:br>
              <a:rPr lang="en">
                <a:solidFill>
                  <a:srgbClr val="F3F3F3"/>
                </a:solidFill>
              </a:rPr>
            </a:br>
            <a:endParaRPr>
              <a:solidFill>
                <a:srgbClr val="F3F3F3"/>
              </a:solidFill>
            </a:endParaRPr>
          </a:p>
          <a:p>
            <a:pPr indent="-342900" lvl="0" marL="457200" rtl="0" algn="just">
              <a:spcBef>
                <a:spcPts val="0"/>
              </a:spcBef>
              <a:spcAft>
                <a:spcPts val="0"/>
              </a:spcAft>
              <a:buClr>
                <a:srgbClr val="F3F3F3"/>
              </a:buClr>
              <a:buSzPts val="1800"/>
              <a:buChar char="➢"/>
            </a:pPr>
            <a:r>
              <a:rPr lang="en">
                <a:solidFill>
                  <a:srgbClr val="F3F3F3"/>
                </a:solidFill>
              </a:rPr>
              <a:t>Distribution (cloud computing)</a:t>
            </a:r>
            <a:br>
              <a:rPr lang="en">
                <a:solidFill>
                  <a:srgbClr val="F3F3F3"/>
                </a:solidFill>
              </a:rPr>
            </a:br>
            <a:endParaRPr>
              <a:solidFill>
                <a:srgbClr val="F3F3F3"/>
              </a:solidFill>
            </a:endParaRPr>
          </a:p>
          <a:p>
            <a:pPr indent="-342900" lvl="0" marL="457200" rtl="0" algn="just">
              <a:spcBef>
                <a:spcPts val="0"/>
              </a:spcBef>
              <a:spcAft>
                <a:spcPts val="0"/>
              </a:spcAft>
              <a:buClr>
                <a:srgbClr val="F3F3F3"/>
              </a:buClr>
              <a:buSzPts val="1800"/>
              <a:buChar char="➢"/>
            </a:pPr>
            <a:r>
              <a:rPr lang="en">
                <a:solidFill>
                  <a:srgbClr val="F3F3F3"/>
                </a:solidFill>
              </a:rPr>
              <a:t>Faster networks (Fiber Optics, 5G, Cable) </a:t>
            </a:r>
            <a:endParaRPr>
              <a:solidFill>
                <a:srgbClr val="F3F3F3"/>
              </a:solidFill>
            </a:endParaRPr>
          </a:p>
        </p:txBody>
      </p:sp>
      <p:pic>
        <p:nvPicPr>
          <p:cNvPr descr="refer to caption" id="300" name="Google Shape;300;p39">
            <a:hlinkClick r:id="rId3"/>
          </p:cNvPr>
          <p:cNvPicPr preferRelativeResize="0"/>
          <p:nvPr/>
        </p:nvPicPr>
        <p:blipFill>
          <a:blip r:embed="rId4">
            <a:alphaModFix/>
          </a:blip>
          <a:stretch>
            <a:fillRect/>
          </a:stretch>
        </p:blipFill>
        <p:spPr>
          <a:xfrm>
            <a:off x="5769075" y="1882300"/>
            <a:ext cx="2361525" cy="1705025"/>
          </a:xfrm>
          <a:prstGeom prst="rect">
            <a:avLst/>
          </a:prstGeom>
          <a:noFill/>
          <a:ln>
            <a:noFill/>
          </a:ln>
        </p:spPr>
      </p:pic>
      <p:sp>
        <p:nvSpPr>
          <p:cNvPr id="301" name="Google Shape;301;p39"/>
          <p:cNvSpPr txBox="1"/>
          <p:nvPr>
            <p:ph idx="4294967295" type="title"/>
          </p:nvPr>
        </p:nvSpPr>
        <p:spPr>
          <a:xfrm>
            <a:off x="311700" y="402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From server, to desktop, mobile, cloud and IoT...</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0"/>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Licensing</a:t>
            </a:r>
            <a:endParaRPr/>
          </a:p>
        </p:txBody>
      </p:sp>
      <p:sp>
        <p:nvSpPr>
          <p:cNvPr id="307" name="Google Shape;307;p40"/>
          <p:cNvSpPr txBox="1"/>
          <p:nvPr>
            <p:ph idx="4294967295" type="body"/>
          </p:nvPr>
        </p:nvSpPr>
        <p:spPr>
          <a:xfrm>
            <a:off x="311700" y="1308050"/>
            <a:ext cx="8520600" cy="3416400"/>
          </a:xfrm>
          <a:prstGeom prst="rect">
            <a:avLst/>
          </a:prstGeom>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chemeClr val="dk1"/>
              </a:buClr>
              <a:buSzPts val="2200"/>
              <a:buChar char="➢"/>
            </a:pPr>
            <a:r>
              <a:rPr lang="en" sz="2200">
                <a:solidFill>
                  <a:schemeClr val="dk1"/>
                </a:solidFill>
              </a:rPr>
              <a:t>Standards-based (</a:t>
            </a:r>
            <a:r>
              <a:rPr lang="en" sz="2200" u="sng">
                <a:solidFill>
                  <a:schemeClr val="hlink"/>
                </a:solidFill>
                <a:hlinkClick r:id="rId3"/>
              </a:rPr>
              <a:t>OpenCL</a:t>
            </a:r>
            <a:r>
              <a:rPr lang="en" sz="2200">
                <a:solidFill>
                  <a:schemeClr val="dk1"/>
                </a:solidFill>
              </a:rPr>
              <a:t>, </a:t>
            </a:r>
            <a:r>
              <a:rPr lang="en" sz="2200" u="sng">
                <a:solidFill>
                  <a:schemeClr val="hlink"/>
                </a:solidFill>
                <a:hlinkClick r:id="rId4"/>
              </a:rPr>
              <a:t>OpenGL ES aka WebGL</a:t>
            </a:r>
            <a:r>
              <a:rPr lang="en" sz="2200">
                <a:solidFill>
                  <a:schemeClr val="dk1"/>
                </a:solidFill>
              </a:rPr>
              <a:t>)</a:t>
            </a:r>
            <a:endParaRPr sz="2200">
              <a:solidFill>
                <a:schemeClr val="dk1"/>
              </a:solidFill>
            </a:endParaRPr>
          </a:p>
          <a:p>
            <a:pPr indent="-368300" lvl="1" marL="914400" rtl="0" algn="l">
              <a:lnSpc>
                <a:spcPct val="100000"/>
              </a:lnSpc>
              <a:spcBef>
                <a:spcPts val="0"/>
              </a:spcBef>
              <a:spcAft>
                <a:spcPts val="0"/>
              </a:spcAft>
              <a:buClr>
                <a:schemeClr val="dk1"/>
              </a:buClr>
              <a:buSzPts val="2200"/>
              <a:buChar char="○"/>
            </a:pPr>
            <a:r>
              <a:rPr lang="en" sz="2200">
                <a:solidFill>
                  <a:schemeClr val="dk1"/>
                </a:solidFill>
              </a:rPr>
              <a:t>Khronos Group sets 3D standards</a:t>
            </a:r>
            <a:endParaRPr sz="2200">
              <a:solidFill>
                <a:schemeClr val="dk1"/>
              </a:solidFill>
            </a:endParaRPr>
          </a:p>
          <a:p>
            <a:pPr indent="-368300" lvl="1" marL="914400" rtl="0" algn="l">
              <a:lnSpc>
                <a:spcPct val="100000"/>
              </a:lnSpc>
              <a:spcBef>
                <a:spcPts val="0"/>
              </a:spcBef>
              <a:spcAft>
                <a:spcPts val="0"/>
              </a:spcAft>
              <a:buClr>
                <a:schemeClr val="dk1"/>
              </a:buClr>
              <a:buSzPts val="2200"/>
              <a:buChar char="○"/>
            </a:pPr>
            <a:r>
              <a:rPr lang="en" sz="2200">
                <a:solidFill>
                  <a:schemeClr val="dk1"/>
                </a:solidFill>
              </a:rPr>
              <a:t>Everyone refers to the standard</a:t>
            </a:r>
            <a:endParaRPr sz="2200">
              <a:solidFill>
                <a:schemeClr val="dk1"/>
              </a:solidFill>
            </a:endParaRPr>
          </a:p>
          <a:p>
            <a:pPr indent="-368300" lvl="0" marL="457200" rtl="0" algn="l">
              <a:lnSpc>
                <a:spcPct val="100000"/>
              </a:lnSpc>
              <a:spcBef>
                <a:spcPts val="0"/>
              </a:spcBef>
              <a:spcAft>
                <a:spcPts val="0"/>
              </a:spcAft>
              <a:buClr>
                <a:schemeClr val="dk1"/>
              </a:buClr>
              <a:buSzPts val="2200"/>
              <a:buChar char="➢"/>
            </a:pPr>
            <a:r>
              <a:rPr lang="en" sz="2200">
                <a:solidFill>
                  <a:schemeClr val="dk1"/>
                </a:solidFill>
              </a:rPr>
              <a:t>Open Source (</a:t>
            </a:r>
            <a:r>
              <a:rPr lang="en" sz="2200" u="sng">
                <a:solidFill>
                  <a:schemeClr val="hlink"/>
                </a:solidFill>
                <a:hlinkClick r:id="rId5"/>
              </a:rPr>
              <a:t>Three.js</a:t>
            </a:r>
            <a:r>
              <a:rPr lang="en" sz="2200">
                <a:solidFill>
                  <a:schemeClr val="dk1"/>
                </a:solidFill>
              </a:rPr>
              <a:t>, </a:t>
            </a:r>
            <a:r>
              <a:rPr lang="en" sz="2200" u="sng">
                <a:solidFill>
                  <a:schemeClr val="hlink"/>
                </a:solidFill>
                <a:hlinkClick r:id="rId6"/>
              </a:rPr>
              <a:t>A-Frame</a:t>
            </a:r>
            <a:r>
              <a:rPr lang="en" sz="2200">
                <a:solidFill>
                  <a:schemeClr val="dk1"/>
                </a:solidFill>
              </a:rPr>
              <a:t>, </a:t>
            </a:r>
            <a:r>
              <a:rPr lang="en" sz="2200" u="sng">
                <a:solidFill>
                  <a:schemeClr val="hlink"/>
                </a:solidFill>
                <a:hlinkClick r:id="rId7"/>
              </a:rPr>
              <a:t>Babylon.js</a:t>
            </a:r>
            <a:r>
              <a:rPr lang="en" sz="2200">
                <a:solidFill>
                  <a:schemeClr val="dk1"/>
                </a:solidFill>
              </a:rPr>
              <a:t>)</a:t>
            </a:r>
            <a:endParaRPr sz="2200">
              <a:solidFill>
                <a:schemeClr val="dk1"/>
              </a:solidFill>
            </a:endParaRPr>
          </a:p>
          <a:p>
            <a:pPr indent="-368300" lvl="1" marL="914400" rtl="0" algn="l">
              <a:lnSpc>
                <a:spcPct val="100000"/>
              </a:lnSpc>
              <a:spcBef>
                <a:spcPts val="0"/>
              </a:spcBef>
              <a:spcAft>
                <a:spcPts val="0"/>
              </a:spcAft>
              <a:buClr>
                <a:schemeClr val="dk1"/>
              </a:buClr>
              <a:buSzPts val="2200"/>
              <a:buChar char="○"/>
            </a:pPr>
            <a:r>
              <a:rPr lang="en" sz="2200">
                <a:solidFill>
                  <a:schemeClr val="dk1"/>
                </a:solidFill>
              </a:rPr>
              <a:t>Understand what you are using</a:t>
            </a:r>
            <a:endParaRPr sz="2200">
              <a:solidFill>
                <a:schemeClr val="dk1"/>
              </a:solidFill>
            </a:endParaRPr>
          </a:p>
          <a:p>
            <a:pPr indent="-368300" lvl="1" marL="914400" rtl="0" algn="l">
              <a:lnSpc>
                <a:spcPct val="100000"/>
              </a:lnSpc>
              <a:spcBef>
                <a:spcPts val="0"/>
              </a:spcBef>
              <a:spcAft>
                <a:spcPts val="0"/>
              </a:spcAft>
              <a:buClr>
                <a:schemeClr val="dk1"/>
              </a:buClr>
              <a:buSzPts val="2200"/>
              <a:buChar char="○"/>
            </a:pPr>
            <a:r>
              <a:rPr lang="en" sz="2200">
                <a:solidFill>
                  <a:schemeClr val="dk1"/>
                </a:solidFill>
              </a:rPr>
              <a:t>Free to use, Free to Innovate, Free to Contribute</a:t>
            </a:r>
            <a:endParaRPr sz="2200">
              <a:solidFill>
                <a:schemeClr val="dk1"/>
              </a:solidFill>
            </a:endParaRPr>
          </a:p>
          <a:p>
            <a:pPr indent="-368300" lvl="0" marL="457200" rtl="0" algn="l">
              <a:lnSpc>
                <a:spcPct val="100000"/>
              </a:lnSpc>
              <a:spcBef>
                <a:spcPts val="0"/>
              </a:spcBef>
              <a:spcAft>
                <a:spcPts val="0"/>
              </a:spcAft>
              <a:buClr>
                <a:schemeClr val="dk1"/>
              </a:buClr>
              <a:buSzPts val="2200"/>
              <a:buChar char="➢"/>
            </a:pPr>
            <a:r>
              <a:rPr lang="en" sz="2200">
                <a:solidFill>
                  <a:schemeClr val="dk1"/>
                </a:solidFill>
              </a:rPr>
              <a:t>Closed Source (</a:t>
            </a:r>
            <a:r>
              <a:rPr lang="en" sz="2200" u="sng">
                <a:solidFill>
                  <a:schemeClr val="hlink"/>
                </a:solidFill>
                <a:hlinkClick r:id="rId8"/>
              </a:rPr>
              <a:t>Unity 3D</a:t>
            </a:r>
            <a:r>
              <a:rPr lang="en" sz="2200">
                <a:solidFill>
                  <a:schemeClr val="dk1"/>
                </a:solidFill>
              </a:rPr>
              <a:t>, </a:t>
            </a:r>
            <a:r>
              <a:rPr lang="en" sz="2200" u="sng">
                <a:solidFill>
                  <a:schemeClr val="hlink"/>
                </a:solidFill>
                <a:hlinkClick r:id="rId9"/>
              </a:rPr>
              <a:t>Unreal</a:t>
            </a:r>
            <a:r>
              <a:rPr lang="en" sz="2200">
                <a:solidFill>
                  <a:schemeClr val="dk1"/>
                </a:solidFill>
              </a:rPr>
              <a:t>, </a:t>
            </a:r>
            <a:r>
              <a:rPr lang="en" sz="2200" u="sng">
                <a:solidFill>
                  <a:schemeClr val="hlink"/>
                </a:solidFill>
                <a:hlinkClick r:id="rId10"/>
              </a:rPr>
              <a:t>Autodesk</a:t>
            </a:r>
            <a:r>
              <a:rPr lang="en" sz="2200">
                <a:solidFill>
                  <a:schemeClr val="dk1"/>
                </a:solidFill>
              </a:rPr>
              <a:t>, </a:t>
            </a:r>
            <a:r>
              <a:rPr lang="en" sz="2200" u="sng">
                <a:solidFill>
                  <a:schemeClr val="hlink"/>
                </a:solidFill>
                <a:hlinkClick r:id="rId11"/>
              </a:rPr>
              <a:t>Adobe</a:t>
            </a:r>
            <a:r>
              <a:rPr lang="en" sz="2200">
                <a:solidFill>
                  <a:schemeClr val="dk1"/>
                </a:solidFill>
              </a:rPr>
              <a:t>)</a:t>
            </a:r>
            <a:endParaRPr sz="2200">
              <a:solidFill>
                <a:schemeClr val="dk1"/>
              </a:solidFill>
            </a:endParaRPr>
          </a:p>
          <a:p>
            <a:pPr indent="-368300" lvl="1" marL="914400" rtl="0" algn="l">
              <a:lnSpc>
                <a:spcPct val="100000"/>
              </a:lnSpc>
              <a:spcBef>
                <a:spcPts val="0"/>
              </a:spcBef>
              <a:spcAft>
                <a:spcPts val="0"/>
              </a:spcAft>
              <a:buClr>
                <a:schemeClr val="dk1"/>
              </a:buClr>
              <a:buSzPts val="2200"/>
              <a:buChar char="○"/>
            </a:pPr>
            <a:r>
              <a:rPr lang="en" sz="2200">
                <a:solidFill>
                  <a:schemeClr val="dk1"/>
                </a:solidFill>
              </a:rPr>
              <a:t>Restricted use</a:t>
            </a:r>
            <a:endParaRPr sz="2200">
              <a:solidFill>
                <a:schemeClr val="dk1"/>
              </a:solidFill>
            </a:endParaRPr>
          </a:p>
          <a:p>
            <a:pPr indent="-368300" lvl="1" marL="914400" rtl="0" algn="l">
              <a:lnSpc>
                <a:spcPct val="100000"/>
              </a:lnSpc>
              <a:spcBef>
                <a:spcPts val="0"/>
              </a:spcBef>
              <a:spcAft>
                <a:spcPts val="0"/>
              </a:spcAft>
              <a:buClr>
                <a:schemeClr val="dk1"/>
              </a:buClr>
              <a:buSzPts val="2200"/>
              <a:buChar char="○"/>
            </a:pPr>
            <a:r>
              <a:rPr lang="en" sz="2200">
                <a:solidFill>
                  <a:schemeClr val="dk1"/>
                </a:solidFill>
              </a:rPr>
              <a:t>Costs money </a:t>
            </a:r>
            <a:endParaRPr sz="2700">
              <a:solidFill>
                <a:srgbClr val="F3F3F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STANDARDS</a:t>
            </a:r>
            <a:endParaRPr b="1">
              <a:latin typeface="Montserrat"/>
              <a:ea typeface="Montserrat"/>
              <a:cs typeface="Montserrat"/>
              <a:sym typeface="Montserrat"/>
            </a:endParaRPr>
          </a:p>
        </p:txBody>
      </p:sp>
      <p:sp>
        <p:nvSpPr>
          <p:cNvPr id="313" name="Google Shape;313;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4" name="Google Shape;314;p41">
            <a:hlinkClick r:id="rId3"/>
          </p:cNvPr>
          <p:cNvPicPr preferRelativeResize="0"/>
          <p:nvPr/>
        </p:nvPicPr>
        <p:blipFill>
          <a:blip r:embed="rId4">
            <a:alphaModFix/>
          </a:blip>
          <a:stretch>
            <a:fillRect/>
          </a:stretch>
        </p:blipFill>
        <p:spPr>
          <a:xfrm>
            <a:off x="2684575" y="1156925"/>
            <a:ext cx="4633417" cy="3411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idx="1" type="body"/>
          </p:nvPr>
        </p:nvSpPr>
        <p:spPr>
          <a:xfrm>
            <a:off x="311700" y="1152475"/>
            <a:ext cx="8520600" cy="370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Char char="➢"/>
            </a:pPr>
            <a:r>
              <a:rPr lang="en">
                <a:solidFill>
                  <a:srgbClr val="F3F3F3"/>
                </a:solidFill>
              </a:rPr>
              <a:t>Introduction and About You (3 minutes / )</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Technology Review (15 minutes)</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Content acquisition (15 minutes)</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Capture - 360 camera</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3D generation - Software</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Website building</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Build VR Website with Wordpress (20 minutes)</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VR Demo with HTML5</a:t>
            </a:r>
            <a:r>
              <a:rPr lang="en">
                <a:solidFill>
                  <a:srgbClr val="F3F3F3"/>
                </a:solidFill>
              </a:rPr>
              <a:t> Canvas using Three.js (20 minutes)</a:t>
            </a:r>
            <a:endParaRPr>
              <a:solidFill>
                <a:srgbClr val="F3F3F3"/>
              </a:solidFill>
            </a:endParaRPr>
          </a:p>
          <a:p>
            <a:pPr indent="-342900" lvl="0" marL="457200" rtl="0" algn="l">
              <a:spcBef>
                <a:spcPts val="0"/>
              </a:spcBef>
              <a:spcAft>
                <a:spcPts val="0"/>
              </a:spcAft>
              <a:buClr>
                <a:srgbClr val="F3F3F3"/>
              </a:buClr>
              <a:buSzPts val="1800"/>
              <a:buChar char="➢"/>
            </a:pPr>
            <a:r>
              <a:rPr lang="en">
                <a:solidFill>
                  <a:srgbClr val="F3F3F3"/>
                </a:solidFill>
              </a:rPr>
              <a:t>Q &amp; A / Other Topics(60 minutes)</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App and Game Development</a:t>
            </a:r>
            <a:endParaRPr>
              <a:solidFill>
                <a:srgbClr val="F3F3F3"/>
              </a:solidFill>
            </a:endParaRPr>
          </a:p>
          <a:p>
            <a:pPr indent="-317500" lvl="1" marL="914400" rtl="0" algn="l">
              <a:spcBef>
                <a:spcPts val="0"/>
              </a:spcBef>
              <a:spcAft>
                <a:spcPts val="0"/>
              </a:spcAft>
              <a:buClr>
                <a:srgbClr val="F3F3F3"/>
              </a:buClr>
              <a:buSzPts val="1400"/>
              <a:buChar char="○"/>
            </a:pPr>
            <a:r>
              <a:rPr lang="en">
                <a:solidFill>
                  <a:srgbClr val="F3F3F3"/>
                </a:solidFill>
              </a:rPr>
              <a:t>Content Distribution</a:t>
            </a:r>
            <a:endParaRPr>
              <a:solidFill>
                <a:srgbClr val="F3F3F3"/>
              </a:solidFill>
            </a:endParaRPr>
          </a:p>
        </p:txBody>
      </p:sp>
      <p:sp>
        <p:nvSpPr>
          <p:cNvPr id="77" name="Google Shape;7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Closed Source</a:t>
            </a:r>
            <a:endParaRPr b="1">
              <a:latin typeface="Montserrat"/>
              <a:ea typeface="Montserrat"/>
              <a:cs typeface="Montserrat"/>
              <a:sym typeface="Montserrat"/>
            </a:endParaRPr>
          </a:p>
        </p:txBody>
      </p:sp>
      <p:sp>
        <p:nvSpPr>
          <p:cNvPr id="320" name="Google Shape;320;p42"/>
          <p:cNvSpPr txBox="1"/>
          <p:nvPr>
            <p:ph idx="1" type="body"/>
          </p:nvPr>
        </p:nvSpPr>
        <p:spPr>
          <a:xfrm>
            <a:off x="311700" y="1152475"/>
            <a:ext cx="7750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Unity.com </a:t>
            </a:r>
            <a:r>
              <a:rPr lang="en">
                <a:solidFill>
                  <a:srgbClr val="FFFFFF"/>
                </a:solidFill>
              </a:rPr>
              <a:t>Game engine</a:t>
            </a:r>
            <a:endParaRPr>
              <a:solidFill>
                <a:srgbClr val="FFFFFF"/>
              </a:solidFill>
            </a:endParaRPr>
          </a:p>
        </p:txBody>
      </p:sp>
      <p:pic>
        <p:nvPicPr>
          <p:cNvPr descr="Screenshot" id="321" name="Google Shape;321;p42">
            <a:hlinkClick r:id="rId3"/>
          </p:cNvPr>
          <p:cNvPicPr preferRelativeResize="0"/>
          <p:nvPr/>
        </p:nvPicPr>
        <p:blipFill>
          <a:blip r:embed="rId4">
            <a:alphaModFix/>
          </a:blip>
          <a:stretch>
            <a:fillRect/>
          </a:stretch>
        </p:blipFill>
        <p:spPr>
          <a:xfrm>
            <a:off x="429425" y="1738174"/>
            <a:ext cx="1964800" cy="1964800"/>
          </a:xfrm>
          <a:prstGeom prst="rect">
            <a:avLst/>
          </a:prstGeom>
          <a:noFill/>
          <a:ln>
            <a:noFill/>
          </a:ln>
        </p:spPr>
      </p:pic>
      <p:sp>
        <p:nvSpPr>
          <p:cNvPr id="322" name="Google Shape;322;p42"/>
          <p:cNvSpPr txBox="1"/>
          <p:nvPr>
            <p:ph idx="1" type="body"/>
          </p:nvPr>
        </p:nvSpPr>
        <p:spPr>
          <a:xfrm>
            <a:off x="2978700" y="1152475"/>
            <a:ext cx="5556300" cy="362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Mobile Apps (iPhone and Android)</a:t>
            </a:r>
            <a:br>
              <a:rPr lang="en">
                <a:solidFill>
                  <a:srgbClr val="FFFFFF"/>
                </a:solidFill>
              </a:rPr>
            </a:b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Game Consoles (Sony Play Station, Xbox, Sega)</a:t>
            </a:r>
            <a:br>
              <a:rPr lang="en">
                <a:solidFill>
                  <a:srgbClr val="FFFFFF"/>
                </a:solidFill>
              </a:rPr>
            </a:b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Computers (Mac, VR only works on Windows)</a:t>
            </a:r>
            <a:br>
              <a:rPr lang="en">
                <a:solidFill>
                  <a:srgbClr val="FFFFFF"/>
                </a:solidFill>
              </a:rPr>
            </a:b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Automotive, Transportation</a:t>
            </a:r>
            <a:br>
              <a:rPr lang="en">
                <a:solidFill>
                  <a:srgbClr val="FFFFFF"/>
                </a:solidFill>
              </a:rPr>
            </a:b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Architecture, Engineering</a:t>
            </a:r>
            <a:br>
              <a:rPr lang="en">
                <a:solidFill>
                  <a:srgbClr val="FFFFFF"/>
                </a:solidFill>
              </a:rPr>
            </a:b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Film, Television</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Closed Source</a:t>
            </a:r>
            <a:endParaRPr/>
          </a:p>
        </p:txBody>
      </p:sp>
      <p:sp>
        <p:nvSpPr>
          <p:cNvPr id="328" name="Google Shape;328;p43"/>
          <p:cNvSpPr txBox="1"/>
          <p:nvPr>
            <p:ph idx="1" type="body"/>
          </p:nvPr>
        </p:nvSpPr>
        <p:spPr>
          <a:xfrm>
            <a:off x="311700" y="1152475"/>
            <a:ext cx="7750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UnrealEngine.com </a:t>
            </a:r>
            <a:br>
              <a:rPr lang="en">
                <a:solidFill>
                  <a:srgbClr val="FFFFFF"/>
                </a:solidFill>
              </a:rPr>
            </a:br>
            <a:r>
              <a:rPr lang="en">
                <a:solidFill>
                  <a:srgbClr val="FFFFFF"/>
                </a:solidFill>
              </a:rPr>
              <a:t>Game engine</a:t>
            </a:r>
            <a:endParaRPr>
              <a:solidFill>
                <a:srgbClr val="FFFFFF"/>
              </a:solidFill>
            </a:endParaRPr>
          </a:p>
        </p:txBody>
      </p:sp>
      <p:pic>
        <p:nvPicPr>
          <p:cNvPr descr="Image result for unreal engine" id="329" name="Google Shape;329;p43" title="https://www.unrealengine.com/">
            <a:hlinkClick r:id="rId3"/>
          </p:cNvPr>
          <p:cNvPicPr preferRelativeResize="0"/>
          <p:nvPr/>
        </p:nvPicPr>
        <p:blipFill>
          <a:blip r:embed="rId4">
            <a:alphaModFix/>
          </a:blip>
          <a:stretch>
            <a:fillRect/>
          </a:stretch>
        </p:blipFill>
        <p:spPr>
          <a:xfrm>
            <a:off x="429425" y="2271575"/>
            <a:ext cx="1895475" cy="1066800"/>
          </a:xfrm>
          <a:prstGeom prst="rect">
            <a:avLst/>
          </a:prstGeom>
          <a:noFill/>
          <a:ln>
            <a:noFill/>
          </a:ln>
        </p:spPr>
      </p:pic>
      <p:pic>
        <p:nvPicPr>
          <p:cNvPr id="330" name="Google Shape;330;p43"/>
          <p:cNvPicPr preferRelativeResize="0"/>
          <p:nvPr/>
        </p:nvPicPr>
        <p:blipFill>
          <a:blip r:embed="rId5">
            <a:alphaModFix/>
          </a:blip>
          <a:stretch>
            <a:fillRect/>
          </a:stretch>
        </p:blipFill>
        <p:spPr>
          <a:xfrm>
            <a:off x="3179700" y="1252400"/>
            <a:ext cx="5110800" cy="1581150"/>
          </a:xfrm>
          <a:prstGeom prst="rect">
            <a:avLst/>
          </a:prstGeom>
          <a:noFill/>
          <a:ln>
            <a:noFill/>
          </a:ln>
        </p:spPr>
      </p:pic>
      <p:pic>
        <p:nvPicPr>
          <p:cNvPr id="331" name="Google Shape;331;p43"/>
          <p:cNvPicPr preferRelativeResize="0"/>
          <p:nvPr/>
        </p:nvPicPr>
        <p:blipFill>
          <a:blip r:embed="rId6">
            <a:alphaModFix/>
          </a:blip>
          <a:stretch>
            <a:fillRect/>
          </a:stretch>
        </p:blipFill>
        <p:spPr>
          <a:xfrm>
            <a:off x="3167288" y="3066391"/>
            <a:ext cx="5135626" cy="149122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Open Source</a:t>
            </a:r>
            <a:endParaRPr b="1">
              <a:latin typeface="Montserrat"/>
              <a:ea typeface="Montserrat"/>
              <a:cs typeface="Montserrat"/>
              <a:sym typeface="Montserrat"/>
            </a:endParaRPr>
          </a:p>
        </p:txBody>
      </p:sp>
      <p:sp>
        <p:nvSpPr>
          <p:cNvPr id="337" name="Google Shape;337;p44"/>
          <p:cNvSpPr txBox="1"/>
          <p:nvPr>
            <p:ph idx="1" type="body"/>
          </p:nvPr>
        </p:nvSpPr>
        <p:spPr>
          <a:xfrm>
            <a:off x="464100" y="1245275"/>
            <a:ext cx="8520600" cy="15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Check out Three.js</a:t>
            </a:r>
            <a:endParaRPr b="1">
              <a:solidFill>
                <a:schemeClr val="dk1"/>
              </a:solidFill>
            </a:endParaRPr>
          </a:p>
          <a:p>
            <a:pPr indent="0" lvl="0" marL="0" rtl="0" algn="l">
              <a:spcBef>
                <a:spcPts val="1600"/>
              </a:spcBef>
              <a:spcAft>
                <a:spcPts val="1600"/>
              </a:spcAft>
              <a:buNone/>
            </a:pPr>
            <a:r>
              <a:rPr lang="en" u="sng">
                <a:solidFill>
                  <a:schemeClr val="hlink"/>
                </a:solidFill>
                <a:hlinkClick r:id="rId3"/>
              </a:rPr>
              <a:t>https://threejs.org/</a:t>
            </a:r>
            <a:endParaRPr>
              <a:solidFill>
                <a:srgbClr val="F3F3F3"/>
              </a:solidFill>
            </a:endParaRPr>
          </a:p>
        </p:txBody>
      </p:sp>
      <p:pic>
        <p:nvPicPr>
          <p:cNvPr id="338" name="Google Shape;338;p44">
            <a:hlinkClick r:id="rId4"/>
          </p:cNvPr>
          <p:cNvPicPr preferRelativeResize="0"/>
          <p:nvPr/>
        </p:nvPicPr>
        <p:blipFill>
          <a:blip r:embed="rId5">
            <a:alphaModFix/>
          </a:blip>
          <a:stretch>
            <a:fillRect/>
          </a:stretch>
        </p:blipFill>
        <p:spPr>
          <a:xfrm>
            <a:off x="3009413" y="1170125"/>
            <a:ext cx="5563584" cy="3254476"/>
          </a:xfrm>
          <a:prstGeom prst="rect">
            <a:avLst/>
          </a:prstGeom>
          <a:noFill/>
          <a:ln>
            <a:noFill/>
          </a:ln>
        </p:spPr>
      </p:pic>
      <p:pic>
        <p:nvPicPr>
          <p:cNvPr descr="three.js examples" id="339" name="Google Shape;339;p44"/>
          <p:cNvPicPr preferRelativeResize="0"/>
          <p:nvPr/>
        </p:nvPicPr>
        <p:blipFill>
          <a:blip r:embed="rId6">
            <a:alphaModFix/>
          </a:blip>
          <a:stretch>
            <a:fillRect/>
          </a:stretch>
        </p:blipFill>
        <p:spPr>
          <a:xfrm>
            <a:off x="464100" y="2777325"/>
            <a:ext cx="1299600" cy="812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David Lyon’s</a:t>
            </a:r>
            <a:r>
              <a:rPr b="1" lang="en">
                <a:latin typeface="Montserrat"/>
                <a:ea typeface="Montserrat"/>
                <a:cs typeface="Montserrat"/>
                <a:sym typeface="Montserrat"/>
              </a:rPr>
              <a:t>        121 slides</a:t>
            </a:r>
            <a:endParaRPr b="1">
              <a:latin typeface="Montserrat"/>
              <a:ea typeface="Montserrat"/>
              <a:cs typeface="Montserrat"/>
              <a:sym typeface="Montserrat"/>
            </a:endParaRPr>
          </a:p>
        </p:txBody>
      </p:sp>
      <p:sp>
        <p:nvSpPr>
          <p:cNvPr id="345" name="Google Shape;345;p45"/>
          <p:cNvSpPr txBox="1"/>
          <p:nvPr>
            <p:ph idx="1" type="body"/>
          </p:nvPr>
        </p:nvSpPr>
        <p:spPr>
          <a:xfrm>
            <a:off x="311700" y="4577000"/>
            <a:ext cx="8520600" cy="49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u="sng">
                <a:solidFill>
                  <a:srgbClr val="F3F3F3"/>
                </a:solidFill>
                <a:hlinkClick r:id="rId3"/>
              </a:rPr>
              <a:t>https://davidlyons.dev/threejs-intro/#slide-0</a:t>
            </a:r>
            <a:endParaRPr>
              <a:solidFill>
                <a:srgbClr val="F3F3F3"/>
              </a:solidFill>
            </a:endParaRPr>
          </a:p>
        </p:txBody>
      </p:sp>
      <p:pic>
        <p:nvPicPr>
          <p:cNvPr id="346" name="Google Shape;346;p45">
            <a:hlinkClick r:id="rId4"/>
          </p:cNvPr>
          <p:cNvPicPr preferRelativeResize="0"/>
          <p:nvPr/>
        </p:nvPicPr>
        <p:blipFill>
          <a:blip r:embed="rId5">
            <a:alphaModFix/>
          </a:blip>
          <a:stretch>
            <a:fillRect/>
          </a:stretch>
        </p:blipFill>
        <p:spPr>
          <a:xfrm>
            <a:off x="1685450" y="1152471"/>
            <a:ext cx="5374025" cy="3195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DIGITAL ASSETS</a:t>
            </a:r>
            <a:endParaRPr/>
          </a:p>
        </p:txBody>
      </p:sp>
      <p:sp>
        <p:nvSpPr>
          <p:cNvPr id="352" name="Google Shape;352;p4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53" name="Google Shape;353;p46"/>
          <p:cNvSpPr txBox="1"/>
          <p:nvPr>
            <p:ph idx="1" type="subTitle"/>
          </p:nvPr>
        </p:nvSpPr>
        <p:spPr>
          <a:xfrm>
            <a:off x="311700" y="4236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For the best experience view this on Google Drive at  https://3dvu.co/xreality</a:t>
            </a:r>
            <a:endParaRPr sz="26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Capture, Draw, Copy or Code?</a:t>
            </a:r>
            <a:endParaRPr/>
          </a:p>
        </p:txBody>
      </p:sp>
      <p:sp>
        <p:nvSpPr>
          <p:cNvPr id="359" name="Google Shape;359;p47"/>
          <p:cNvSpPr txBox="1"/>
          <p:nvPr>
            <p:ph idx="1" type="body"/>
          </p:nvPr>
        </p:nvSpPr>
        <p:spPr>
          <a:xfrm>
            <a:off x="311700" y="14500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4600">
                <a:solidFill>
                  <a:srgbClr val="F3F3F3"/>
                </a:solidFill>
              </a:rPr>
              <a:t>The </a:t>
            </a:r>
            <a:r>
              <a:rPr i="1" lang="en" sz="4600" u="sng">
                <a:solidFill>
                  <a:srgbClr val="F3F3F3"/>
                </a:solidFill>
              </a:rPr>
              <a:t>first</a:t>
            </a:r>
            <a:r>
              <a:rPr i="1" lang="en" sz="4600">
                <a:solidFill>
                  <a:srgbClr val="F3F3F3"/>
                </a:solidFill>
              </a:rPr>
              <a:t> </a:t>
            </a:r>
            <a:r>
              <a:rPr lang="en" sz="4600">
                <a:solidFill>
                  <a:srgbClr val="F3F3F3"/>
                </a:solidFill>
              </a:rPr>
              <a:t>hurdle to overcome in working in XR is acquire content to explore!</a:t>
            </a:r>
            <a:endParaRPr sz="4600">
              <a:solidFill>
                <a:srgbClr val="F3F3F3"/>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360 Cameras for Capture</a:t>
            </a:r>
            <a:endParaRPr/>
          </a:p>
        </p:txBody>
      </p:sp>
      <p:sp>
        <p:nvSpPr>
          <p:cNvPr id="365" name="Google Shape;365;p48"/>
          <p:cNvSpPr txBox="1"/>
          <p:nvPr>
            <p:ph idx="1" type="body"/>
          </p:nvPr>
        </p:nvSpPr>
        <p:spPr>
          <a:xfrm>
            <a:off x="311700" y="1152475"/>
            <a:ext cx="7750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So many choices</a:t>
            </a:r>
            <a:br>
              <a:rPr lang="en">
                <a:solidFill>
                  <a:srgbClr val="FFFFFF"/>
                </a:solidFill>
              </a:rPr>
            </a:br>
            <a:br>
              <a:rPr lang="en">
                <a:solidFill>
                  <a:srgbClr val="FFFFFF"/>
                </a:solidFill>
              </a:rPr>
            </a:br>
            <a:br>
              <a:rPr lang="en">
                <a:solidFill>
                  <a:srgbClr val="FFFFFF"/>
                </a:solidFill>
              </a:rPr>
            </a:br>
            <a:br>
              <a:rPr lang="en">
                <a:solidFill>
                  <a:srgbClr val="FFFFFF"/>
                </a:solidFill>
              </a:rPr>
            </a:br>
            <a:br>
              <a:rPr lang="en">
                <a:solidFill>
                  <a:srgbClr val="FFFFFF"/>
                </a:solidFill>
              </a:rPr>
            </a:br>
            <a:br>
              <a:rPr lang="en">
                <a:solidFill>
                  <a:srgbClr val="FFFFFF"/>
                </a:solidFill>
              </a:rPr>
            </a:br>
            <a:br>
              <a:rPr lang="en">
                <a:solidFill>
                  <a:srgbClr val="FFFFFF"/>
                </a:solidFill>
              </a:rPr>
            </a:br>
            <a:br>
              <a:rPr lang="en">
                <a:solidFill>
                  <a:srgbClr val="FFFFFF"/>
                </a:solidFill>
              </a:rPr>
            </a:br>
            <a:r>
              <a:rPr lang="en" sz="1300">
                <a:solidFill>
                  <a:srgbClr val="FFFFFF"/>
                </a:solidFill>
              </a:rPr>
              <a:t>Consider stitching software, </a:t>
            </a:r>
            <a:br>
              <a:rPr lang="en" sz="1300">
                <a:solidFill>
                  <a:srgbClr val="FFFFFF"/>
                </a:solidFill>
              </a:rPr>
            </a:br>
            <a:r>
              <a:rPr lang="en" sz="1300">
                <a:solidFill>
                  <a:srgbClr val="FFFFFF"/>
                </a:solidFill>
              </a:rPr>
              <a:t>Live-streaming, try out the </a:t>
            </a:r>
            <a:br>
              <a:rPr lang="en" sz="1300">
                <a:solidFill>
                  <a:srgbClr val="FFFFFF"/>
                </a:solidFill>
              </a:rPr>
            </a:br>
            <a:r>
              <a:rPr lang="en" sz="1300">
                <a:solidFill>
                  <a:srgbClr val="FFFFFF"/>
                </a:solidFill>
              </a:rPr>
              <a:t>mobile app </a:t>
            </a:r>
            <a:br>
              <a:rPr lang="en" sz="1300">
                <a:solidFill>
                  <a:srgbClr val="FFFFFF"/>
                </a:solidFill>
              </a:rPr>
            </a:br>
            <a:endParaRPr sz="1300">
              <a:solidFill>
                <a:srgbClr val="FFFFFF"/>
              </a:solidFill>
            </a:endParaRPr>
          </a:p>
        </p:txBody>
      </p:sp>
      <p:pic>
        <p:nvPicPr>
          <p:cNvPr descr="Image of 360 cameras" id="366" name="Google Shape;366;p48"/>
          <p:cNvPicPr preferRelativeResize="0"/>
          <p:nvPr/>
        </p:nvPicPr>
        <p:blipFill>
          <a:blip r:embed="rId3">
            <a:alphaModFix/>
          </a:blip>
          <a:stretch>
            <a:fillRect/>
          </a:stretch>
        </p:blipFill>
        <p:spPr>
          <a:xfrm>
            <a:off x="696600" y="2049300"/>
            <a:ext cx="1198125" cy="1198125"/>
          </a:xfrm>
          <a:prstGeom prst="rect">
            <a:avLst/>
          </a:prstGeom>
          <a:noFill/>
          <a:ln>
            <a:noFill/>
          </a:ln>
        </p:spPr>
      </p:pic>
      <p:pic>
        <p:nvPicPr>
          <p:cNvPr id="367" name="Google Shape;367;p48">
            <a:hlinkClick r:id="rId4"/>
          </p:cNvPr>
          <p:cNvPicPr preferRelativeResize="0"/>
          <p:nvPr/>
        </p:nvPicPr>
        <p:blipFill>
          <a:blip r:embed="rId5">
            <a:alphaModFix/>
          </a:blip>
          <a:stretch>
            <a:fillRect/>
          </a:stretch>
        </p:blipFill>
        <p:spPr>
          <a:xfrm>
            <a:off x="2927417" y="1152475"/>
            <a:ext cx="5020108" cy="1198125"/>
          </a:xfrm>
          <a:prstGeom prst="rect">
            <a:avLst/>
          </a:prstGeom>
          <a:noFill/>
          <a:ln>
            <a:noFill/>
          </a:ln>
        </p:spPr>
      </p:pic>
      <p:sp>
        <p:nvSpPr>
          <p:cNvPr id="368" name="Google Shape;368;p48"/>
          <p:cNvSpPr txBox="1"/>
          <p:nvPr/>
        </p:nvSpPr>
        <p:spPr>
          <a:xfrm>
            <a:off x="3598075" y="2286025"/>
            <a:ext cx="38958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3F3F3"/>
                </a:solidFill>
              </a:rPr>
              <a:t>https://www.pcmag.com/picks/the-best-360-cameras</a:t>
            </a:r>
            <a:endParaRPr sz="1200">
              <a:solidFill>
                <a:srgbClr val="F3F3F3"/>
              </a:solidFill>
            </a:endParaRPr>
          </a:p>
        </p:txBody>
      </p:sp>
      <p:pic>
        <p:nvPicPr>
          <p:cNvPr id="369" name="Google Shape;369;p48">
            <a:hlinkClick r:id="rId6"/>
          </p:cNvPr>
          <p:cNvPicPr preferRelativeResize="0"/>
          <p:nvPr/>
        </p:nvPicPr>
        <p:blipFill>
          <a:blip r:embed="rId7">
            <a:alphaModFix/>
          </a:blip>
          <a:stretch>
            <a:fillRect/>
          </a:stretch>
        </p:blipFill>
        <p:spPr>
          <a:xfrm>
            <a:off x="2927426" y="2905075"/>
            <a:ext cx="5020099" cy="1500442"/>
          </a:xfrm>
          <a:prstGeom prst="rect">
            <a:avLst/>
          </a:prstGeom>
          <a:noFill/>
          <a:ln>
            <a:noFill/>
          </a:ln>
        </p:spPr>
      </p:pic>
      <p:sp>
        <p:nvSpPr>
          <p:cNvPr id="370" name="Google Shape;370;p48"/>
          <p:cNvSpPr txBox="1"/>
          <p:nvPr/>
        </p:nvSpPr>
        <p:spPr>
          <a:xfrm>
            <a:off x="3314625" y="4355600"/>
            <a:ext cx="46329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3F3F3"/>
                </a:solidFill>
              </a:rPr>
              <a:t>https://www.digitalcameraworld.com/buying-guides/best-360-cameras</a:t>
            </a:r>
            <a:endParaRPr sz="1000">
              <a:solidFill>
                <a:srgbClr val="F3F3F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49"/>
          <p:cNvSpPr txBox="1"/>
          <p:nvPr>
            <p:ph idx="1" type="body"/>
          </p:nvPr>
        </p:nvSpPr>
        <p:spPr>
          <a:xfrm>
            <a:off x="311700" y="1152475"/>
            <a:ext cx="7750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1500">
                <a:solidFill>
                  <a:srgbClr val="FFFFFF"/>
                </a:solidFill>
              </a:rPr>
            </a:br>
            <a:br>
              <a:rPr lang="en" sz="1500">
                <a:solidFill>
                  <a:srgbClr val="FFFFFF"/>
                </a:solidFill>
              </a:rPr>
            </a:br>
            <a:br>
              <a:rPr lang="en" sz="1500">
                <a:solidFill>
                  <a:srgbClr val="FFFFFF"/>
                </a:solidFill>
              </a:rPr>
            </a:br>
            <a:br>
              <a:rPr lang="en" sz="1500">
                <a:solidFill>
                  <a:srgbClr val="FFFFFF"/>
                </a:solidFill>
              </a:rPr>
            </a:br>
            <a:br>
              <a:rPr lang="en" sz="1500">
                <a:solidFill>
                  <a:srgbClr val="FFFFFF"/>
                </a:solidFill>
              </a:rPr>
            </a:br>
            <a:br>
              <a:rPr lang="en" sz="1300">
                <a:solidFill>
                  <a:srgbClr val="FFFFFF"/>
                </a:solidFill>
              </a:rPr>
            </a:br>
            <a:endParaRPr sz="1300">
              <a:solidFill>
                <a:srgbClr val="FFFFFF"/>
              </a:solidFill>
            </a:endParaRPr>
          </a:p>
          <a:p>
            <a:pPr indent="0" lvl="0" marL="0" rtl="0" algn="l">
              <a:spcBef>
                <a:spcPts val="1600"/>
              </a:spcBef>
              <a:spcAft>
                <a:spcPts val="1600"/>
              </a:spcAft>
              <a:buNone/>
            </a:pPr>
            <a:br>
              <a:rPr lang="en" sz="1300">
                <a:solidFill>
                  <a:srgbClr val="FFFFFF"/>
                </a:solidFill>
              </a:rPr>
            </a:br>
            <a:br>
              <a:rPr lang="en" sz="1300">
                <a:solidFill>
                  <a:srgbClr val="FFFFFF"/>
                </a:solidFill>
              </a:rPr>
            </a:br>
            <a:r>
              <a:rPr lang="en" sz="1300">
                <a:solidFill>
                  <a:srgbClr val="FFFFFF"/>
                </a:solidFill>
              </a:rPr>
              <a:t>Create your own content</a:t>
            </a:r>
            <a:br>
              <a:rPr lang="en" sz="1300">
                <a:solidFill>
                  <a:srgbClr val="FFFFFF"/>
                </a:solidFill>
              </a:rPr>
            </a:br>
            <a:r>
              <a:rPr lang="en" sz="1300">
                <a:solidFill>
                  <a:srgbClr val="FFFFFF"/>
                </a:solidFill>
              </a:rPr>
              <a:t>Using one of these software</a:t>
            </a:r>
            <a:br>
              <a:rPr lang="en" sz="1300">
                <a:solidFill>
                  <a:srgbClr val="FFFFFF"/>
                </a:solidFill>
              </a:rPr>
            </a:br>
            <a:r>
              <a:rPr lang="en" sz="1300">
                <a:solidFill>
                  <a:srgbClr val="FFFFFF"/>
                </a:solidFill>
              </a:rPr>
              <a:t>You will also need basic image</a:t>
            </a:r>
            <a:br>
              <a:rPr lang="en" sz="1300">
                <a:solidFill>
                  <a:srgbClr val="FFFFFF"/>
                </a:solidFill>
              </a:rPr>
            </a:br>
            <a:r>
              <a:rPr lang="en" sz="1300">
                <a:solidFill>
                  <a:srgbClr val="FFFFFF"/>
                </a:solidFill>
              </a:rPr>
              <a:t>Program like Gimp/Photoshop/Paint</a:t>
            </a:r>
            <a:r>
              <a:rPr lang="en" sz="1500">
                <a:solidFill>
                  <a:srgbClr val="FFFFFF"/>
                </a:solidFill>
              </a:rPr>
              <a:t> </a:t>
            </a:r>
            <a:br>
              <a:rPr lang="en" sz="1500">
                <a:solidFill>
                  <a:srgbClr val="FFFFFF"/>
                </a:solidFill>
              </a:rPr>
            </a:br>
            <a:r>
              <a:rPr lang="en" sz="1000">
                <a:solidFill>
                  <a:srgbClr val="FFFFFF"/>
                </a:solidFill>
              </a:rPr>
              <a:t> </a:t>
            </a:r>
            <a:br>
              <a:rPr lang="en" sz="1000">
                <a:solidFill>
                  <a:srgbClr val="FFFFFF"/>
                </a:solidFill>
              </a:rPr>
            </a:br>
            <a:endParaRPr sz="1000">
              <a:solidFill>
                <a:srgbClr val="FFFFFF"/>
              </a:solidFill>
            </a:endParaRPr>
          </a:p>
        </p:txBody>
      </p:sp>
      <p:pic>
        <p:nvPicPr>
          <p:cNvPr descr="Image result for autocad" id="376" name="Google Shape;376;p49" title="https://www.pinterest.com/pin/537476536766674775/">
            <a:hlinkClick r:id="rId3"/>
          </p:cNvPr>
          <p:cNvPicPr preferRelativeResize="0"/>
          <p:nvPr/>
        </p:nvPicPr>
        <p:blipFill>
          <a:blip r:embed="rId4">
            <a:alphaModFix/>
          </a:blip>
          <a:stretch>
            <a:fillRect/>
          </a:stretch>
        </p:blipFill>
        <p:spPr>
          <a:xfrm>
            <a:off x="3477375" y="1594800"/>
            <a:ext cx="1771650" cy="1771650"/>
          </a:xfrm>
          <a:prstGeom prst="rect">
            <a:avLst/>
          </a:prstGeom>
          <a:noFill/>
          <a:ln>
            <a:noFill/>
          </a:ln>
        </p:spPr>
      </p:pic>
      <p:pic>
        <p:nvPicPr>
          <p:cNvPr descr="Image result for 3ds max" id="377" name="Google Shape;377;p49" title="https://www.cleanpng.com/png-autodesk-3ds-max-3d-computer-graphics-v-ray-3ds-re-2729084/">
            <a:hlinkClick r:id="rId5"/>
          </p:cNvPr>
          <p:cNvPicPr preferRelativeResize="0"/>
          <p:nvPr/>
        </p:nvPicPr>
        <p:blipFill>
          <a:blip r:embed="rId6">
            <a:alphaModFix/>
          </a:blip>
          <a:stretch>
            <a:fillRect/>
          </a:stretch>
        </p:blipFill>
        <p:spPr>
          <a:xfrm>
            <a:off x="3477375" y="1152466"/>
            <a:ext cx="1771650" cy="988209"/>
          </a:xfrm>
          <a:prstGeom prst="rect">
            <a:avLst/>
          </a:prstGeom>
          <a:noFill/>
          <a:ln>
            <a:noFill/>
          </a:ln>
        </p:spPr>
      </p:pic>
      <p:sp>
        <p:nvSpPr>
          <p:cNvPr id="378" name="Google Shape;37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3D Drawing Software</a:t>
            </a:r>
            <a:endParaRPr/>
          </a:p>
        </p:txBody>
      </p:sp>
      <p:sp>
        <p:nvSpPr>
          <p:cNvPr id="379" name="Google Shape;379;p49"/>
          <p:cNvSpPr txBox="1"/>
          <p:nvPr/>
        </p:nvSpPr>
        <p:spPr>
          <a:xfrm>
            <a:off x="3638650" y="2633425"/>
            <a:ext cx="15285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rPr>
              <a:t>www.autodesk.com</a:t>
            </a:r>
            <a:endParaRPr sz="1200">
              <a:solidFill>
                <a:srgbClr val="434343"/>
              </a:solidFill>
            </a:endParaRPr>
          </a:p>
        </p:txBody>
      </p:sp>
      <p:pic>
        <p:nvPicPr>
          <p:cNvPr id="380" name="Google Shape;380;p49">
            <a:hlinkClick r:id="rId7"/>
          </p:cNvPr>
          <p:cNvPicPr preferRelativeResize="0"/>
          <p:nvPr/>
        </p:nvPicPr>
        <p:blipFill>
          <a:blip r:embed="rId8">
            <a:alphaModFix/>
          </a:blip>
          <a:stretch>
            <a:fillRect/>
          </a:stretch>
        </p:blipFill>
        <p:spPr>
          <a:xfrm>
            <a:off x="5857025" y="1152475"/>
            <a:ext cx="1871125" cy="495675"/>
          </a:xfrm>
          <a:prstGeom prst="rect">
            <a:avLst/>
          </a:prstGeom>
          <a:noFill/>
          <a:ln>
            <a:noFill/>
          </a:ln>
        </p:spPr>
      </p:pic>
      <p:pic>
        <p:nvPicPr>
          <p:cNvPr descr="Image result for maya 3d" id="381" name="Google Shape;381;p49" title="https://www.pinterest.com/pin/758786237194760934/">
            <a:hlinkClick r:id="rId9"/>
          </p:cNvPr>
          <p:cNvPicPr preferRelativeResize="0"/>
          <p:nvPr/>
        </p:nvPicPr>
        <p:blipFill>
          <a:blip r:embed="rId10">
            <a:alphaModFix/>
          </a:blip>
          <a:stretch>
            <a:fillRect/>
          </a:stretch>
        </p:blipFill>
        <p:spPr>
          <a:xfrm>
            <a:off x="3477375" y="3037925"/>
            <a:ext cx="1771650" cy="1523850"/>
          </a:xfrm>
          <a:prstGeom prst="rect">
            <a:avLst/>
          </a:prstGeom>
          <a:noFill/>
          <a:ln>
            <a:noFill/>
          </a:ln>
        </p:spPr>
      </p:pic>
      <p:sp>
        <p:nvSpPr>
          <p:cNvPr id="382" name="Google Shape;382;p49"/>
          <p:cNvSpPr txBox="1"/>
          <p:nvPr/>
        </p:nvSpPr>
        <p:spPr>
          <a:xfrm>
            <a:off x="3757800" y="4291075"/>
            <a:ext cx="1373100" cy="4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Autodesk Maya</a:t>
            </a:r>
            <a:endParaRPr sz="1200"/>
          </a:p>
        </p:txBody>
      </p:sp>
      <p:pic>
        <p:nvPicPr>
          <p:cNvPr id="383" name="Google Shape;383;p49">
            <a:hlinkClick r:id="rId11"/>
          </p:cNvPr>
          <p:cNvPicPr preferRelativeResize="0"/>
          <p:nvPr/>
        </p:nvPicPr>
        <p:blipFill>
          <a:blip r:embed="rId12">
            <a:alphaModFix/>
          </a:blip>
          <a:stretch>
            <a:fillRect/>
          </a:stretch>
        </p:blipFill>
        <p:spPr>
          <a:xfrm>
            <a:off x="5628421" y="2668775"/>
            <a:ext cx="4813730" cy="1629650"/>
          </a:xfrm>
          <a:prstGeom prst="rect">
            <a:avLst/>
          </a:prstGeom>
          <a:noFill/>
          <a:ln>
            <a:noFill/>
          </a:ln>
        </p:spPr>
      </p:pic>
      <p:pic>
        <p:nvPicPr>
          <p:cNvPr descr="Home" id="384" name="Google Shape;384;p49">
            <a:hlinkClick r:id="rId13"/>
          </p:cNvPr>
          <p:cNvPicPr preferRelativeResize="0"/>
          <p:nvPr/>
        </p:nvPicPr>
        <p:blipFill>
          <a:blip r:embed="rId14">
            <a:alphaModFix/>
          </a:blip>
          <a:stretch>
            <a:fillRect/>
          </a:stretch>
        </p:blipFill>
        <p:spPr>
          <a:xfrm>
            <a:off x="7196650" y="3882851"/>
            <a:ext cx="1312075" cy="288375"/>
          </a:xfrm>
          <a:prstGeom prst="rect">
            <a:avLst/>
          </a:prstGeom>
          <a:noFill/>
          <a:ln>
            <a:noFill/>
          </a:ln>
        </p:spPr>
      </p:pic>
      <p:sp>
        <p:nvSpPr>
          <p:cNvPr id="385" name="Google Shape;385;p49"/>
          <p:cNvSpPr txBox="1"/>
          <p:nvPr/>
        </p:nvSpPr>
        <p:spPr>
          <a:xfrm>
            <a:off x="8657050" y="1318825"/>
            <a:ext cx="486900" cy="3747000"/>
          </a:xfrm>
          <a:prstGeom prst="rect">
            <a:avLst/>
          </a:prstGeom>
          <a:solidFill>
            <a:srgbClr val="22222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Dynamics" id="386" name="Google Shape;386;p49" title="Dynamic simulations">
            <a:hlinkClick r:id="rId15"/>
          </p:cNvPr>
          <p:cNvPicPr preferRelativeResize="0"/>
          <p:nvPr/>
        </p:nvPicPr>
        <p:blipFill>
          <a:blip r:embed="rId16">
            <a:alphaModFix/>
          </a:blip>
          <a:stretch>
            <a:fillRect/>
          </a:stretch>
        </p:blipFill>
        <p:spPr>
          <a:xfrm>
            <a:off x="351700" y="1648150"/>
            <a:ext cx="1949025" cy="1217350"/>
          </a:xfrm>
          <a:prstGeom prst="rect">
            <a:avLst/>
          </a:prstGeom>
          <a:noFill/>
          <a:ln>
            <a:noFill/>
          </a:ln>
        </p:spPr>
      </p:pic>
      <p:pic>
        <p:nvPicPr>
          <p:cNvPr id="387" name="Google Shape;387;p49">
            <a:hlinkClick r:id="rId17"/>
          </p:cNvPr>
          <p:cNvPicPr preferRelativeResize="0"/>
          <p:nvPr/>
        </p:nvPicPr>
        <p:blipFill>
          <a:blip r:embed="rId18">
            <a:alphaModFix/>
          </a:blip>
          <a:stretch>
            <a:fillRect/>
          </a:stretch>
        </p:blipFill>
        <p:spPr>
          <a:xfrm>
            <a:off x="7552662" y="1821163"/>
            <a:ext cx="965250" cy="871325"/>
          </a:xfrm>
          <a:prstGeom prst="rect">
            <a:avLst/>
          </a:prstGeom>
          <a:noFill/>
          <a:ln>
            <a:noFill/>
          </a:ln>
        </p:spPr>
      </p:pic>
      <p:pic>
        <p:nvPicPr>
          <p:cNvPr id="388" name="Google Shape;388;p49"/>
          <p:cNvPicPr preferRelativeResize="0"/>
          <p:nvPr/>
        </p:nvPicPr>
        <p:blipFill>
          <a:blip r:embed="rId19">
            <a:alphaModFix/>
          </a:blip>
          <a:stretch>
            <a:fillRect/>
          </a:stretch>
        </p:blipFill>
        <p:spPr>
          <a:xfrm>
            <a:off x="8350002" y="2465050"/>
            <a:ext cx="158722" cy="213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pic>
        <p:nvPicPr>
          <p:cNvPr id="393" name="Google Shape;393;p50">
            <a:hlinkClick r:id="rId3"/>
          </p:cNvPr>
          <p:cNvPicPr preferRelativeResize="0"/>
          <p:nvPr/>
        </p:nvPicPr>
        <p:blipFill>
          <a:blip r:embed="rId4">
            <a:alphaModFix/>
          </a:blip>
          <a:stretch>
            <a:fillRect/>
          </a:stretch>
        </p:blipFill>
        <p:spPr>
          <a:xfrm>
            <a:off x="5713475" y="3257548"/>
            <a:ext cx="2777975" cy="1562625"/>
          </a:xfrm>
          <a:prstGeom prst="rect">
            <a:avLst/>
          </a:prstGeom>
          <a:noFill/>
          <a:ln>
            <a:noFill/>
          </a:ln>
        </p:spPr>
      </p:pic>
      <p:sp>
        <p:nvSpPr>
          <p:cNvPr id="394" name="Google Shape;394;p50"/>
          <p:cNvSpPr txBox="1"/>
          <p:nvPr>
            <p:ph idx="1" type="body"/>
          </p:nvPr>
        </p:nvSpPr>
        <p:spPr>
          <a:xfrm>
            <a:off x="311700" y="1152475"/>
            <a:ext cx="7750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1500">
                <a:solidFill>
                  <a:srgbClr val="FFFFFF"/>
                </a:solidFill>
              </a:rPr>
            </a:br>
            <a:br>
              <a:rPr lang="en" sz="1500">
                <a:solidFill>
                  <a:srgbClr val="FFFFFF"/>
                </a:solidFill>
              </a:rPr>
            </a:br>
            <a:br>
              <a:rPr lang="en" sz="1500">
                <a:solidFill>
                  <a:srgbClr val="FFFFFF"/>
                </a:solidFill>
              </a:rPr>
            </a:br>
            <a:br>
              <a:rPr lang="en" sz="1500">
                <a:solidFill>
                  <a:srgbClr val="FFFFFF"/>
                </a:solidFill>
              </a:rPr>
            </a:br>
            <a:br>
              <a:rPr lang="en" sz="1500">
                <a:solidFill>
                  <a:srgbClr val="FFFFFF"/>
                </a:solidFill>
              </a:rPr>
            </a:br>
            <a:br>
              <a:rPr lang="en" sz="1500">
                <a:solidFill>
                  <a:srgbClr val="FFFFFF"/>
                </a:solidFill>
              </a:rPr>
            </a:br>
            <a:br>
              <a:rPr lang="en" sz="1500">
                <a:solidFill>
                  <a:srgbClr val="FFFFFF"/>
                </a:solidFill>
              </a:rPr>
            </a:br>
            <a:endParaRPr sz="1500">
              <a:solidFill>
                <a:srgbClr val="FFFFFF"/>
              </a:solidFill>
            </a:endParaRPr>
          </a:p>
          <a:p>
            <a:pPr indent="0" lvl="0" marL="0" rtl="0" algn="l">
              <a:spcBef>
                <a:spcPts val="1600"/>
              </a:spcBef>
              <a:spcAft>
                <a:spcPts val="0"/>
              </a:spcAft>
              <a:buNone/>
            </a:pPr>
            <a:r>
              <a:t/>
            </a:r>
            <a:endParaRPr sz="1500">
              <a:solidFill>
                <a:srgbClr val="FFFFFF"/>
              </a:solidFill>
            </a:endParaRPr>
          </a:p>
          <a:p>
            <a:pPr indent="0" lvl="0" marL="0" rtl="0" algn="l">
              <a:spcBef>
                <a:spcPts val="1600"/>
              </a:spcBef>
              <a:spcAft>
                <a:spcPts val="0"/>
              </a:spcAft>
              <a:buNone/>
            </a:pPr>
            <a:r>
              <a:t/>
            </a:r>
            <a:endParaRPr sz="1500">
              <a:solidFill>
                <a:srgbClr val="FFFFFF"/>
              </a:solidFill>
            </a:endParaRPr>
          </a:p>
          <a:p>
            <a:pPr indent="0" lvl="0" marL="0" rtl="0" algn="l">
              <a:spcBef>
                <a:spcPts val="1600"/>
              </a:spcBef>
              <a:spcAft>
                <a:spcPts val="0"/>
              </a:spcAft>
              <a:buNone/>
            </a:pPr>
            <a:r>
              <a:t/>
            </a:r>
            <a:endParaRPr sz="1500">
              <a:solidFill>
                <a:srgbClr val="FFFFFF"/>
              </a:solidFill>
            </a:endParaRPr>
          </a:p>
          <a:p>
            <a:pPr indent="0" lvl="0" marL="0" rtl="0" algn="l">
              <a:spcBef>
                <a:spcPts val="1600"/>
              </a:spcBef>
              <a:spcAft>
                <a:spcPts val="1600"/>
              </a:spcAft>
              <a:buNone/>
            </a:pPr>
            <a:r>
              <a:t/>
            </a:r>
            <a:endParaRPr sz="1500">
              <a:solidFill>
                <a:srgbClr val="FFFFFF"/>
              </a:solidFill>
            </a:endParaRPr>
          </a:p>
        </p:txBody>
      </p:sp>
      <p:sp>
        <p:nvSpPr>
          <p:cNvPr id="395" name="Google Shape;395;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3D Asset Stores for Content</a:t>
            </a:r>
            <a:endParaRPr/>
          </a:p>
        </p:txBody>
      </p:sp>
      <p:sp>
        <p:nvSpPr>
          <p:cNvPr id="396" name="Google Shape;396;p50"/>
          <p:cNvSpPr txBox="1"/>
          <p:nvPr/>
        </p:nvSpPr>
        <p:spPr>
          <a:xfrm>
            <a:off x="8657050" y="1318825"/>
            <a:ext cx="486900" cy="3747000"/>
          </a:xfrm>
          <a:prstGeom prst="rect">
            <a:avLst/>
          </a:prstGeom>
          <a:solidFill>
            <a:srgbClr val="22222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50">
            <a:hlinkClick r:id="rId5"/>
          </p:cNvPr>
          <p:cNvPicPr preferRelativeResize="0"/>
          <p:nvPr/>
        </p:nvPicPr>
        <p:blipFill>
          <a:blip r:embed="rId6">
            <a:alphaModFix/>
          </a:blip>
          <a:stretch>
            <a:fillRect/>
          </a:stretch>
        </p:blipFill>
        <p:spPr>
          <a:xfrm>
            <a:off x="7335050" y="4492225"/>
            <a:ext cx="1156393" cy="269825"/>
          </a:xfrm>
          <a:prstGeom prst="rect">
            <a:avLst/>
          </a:prstGeom>
          <a:noFill/>
          <a:ln>
            <a:noFill/>
          </a:ln>
        </p:spPr>
      </p:pic>
      <p:pic>
        <p:nvPicPr>
          <p:cNvPr id="398" name="Google Shape;398;p50">
            <a:hlinkClick r:id="rId7"/>
          </p:cNvPr>
          <p:cNvPicPr preferRelativeResize="0"/>
          <p:nvPr/>
        </p:nvPicPr>
        <p:blipFill>
          <a:blip r:embed="rId8">
            <a:alphaModFix/>
          </a:blip>
          <a:stretch>
            <a:fillRect/>
          </a:stretch>
        </p:blipFill>
        <p:spPr>
          <a:xfrm>
            <a:off x="6216638" y="1456821"/>
            <a:ext cx="1771650" cy="674527"/>
          </a:xfrm>
          <a:prstGeom prst="rect">
            <a:avLst/>
          </a:prstGeom>
          <a:noFill/>
          <a:ln>
            <a:noFill/>
          </a:ln>
        </p:spPr>
      </p:pic>
      <p:pic>
        <p:nvPicPr>
          <p:cNvPr id="399" name="Google Shape;399;p50">
            <a:hlinkClick r:id="rId9"/>
          </p:cNvPr>
          <p:cNvPicPr preferRelativeResize="0"/>
          <p:nvPr/>
        </p:nvPicPr>
        <p:blipFill>
          <a:blip r:embed="rId10">
            <a:alphaModFix/>
          </a:blip>
          <a:stretch>
            <a:fillRect/>
          </a:stretch>
        </p:blipFill>
        <p:spPr>
          <a:xfrm>
            <a:off x="447500" y="2436596"/>
            <a:ext cx="1948650" cy="2445775"/>
          </a:xfrm>
          <a:prstGeom prst="rect">
            <a:avLst/>
          </a:prstGeom>
          <a:noFill/>
          <a:ln>
            <a:noFill/>
          </a:ln>
        </p:spPr>
      </p:pic>
      <p:pic>
        <p:nvPicPr>
          <p:cNvPr descr="Poly is one place to discover, view and download 3D models and scenes. It lets you quickly find 3D objects for use in your apps, and it was built from the ground up with AR and VR development in mind. http://poly.google.com" id="400" name="Google Shape;400;p50" title="Introducing Poly: Browse, Discover and Download 3D Objects">
            <a:hlinkClick r:id="rId11"/>
          </p:cNvPr>
          <p:cNvPicPr preferRelativeResize="0"/>
          <p:nvPr/>
        </p:nvPicPr>
        <p:blipFill>
          <a:blip r:embed="rId12">
            <a:alphaModFix/>
          </a:blip>
          <a:stretch>
            <a:fillRect/>
          </a:stretch>
        </p:blipFill>
        <p:spPr>
          <a:xfrm>
            <a:off x="447500" y="1295367"/>
            <a:ext cx="1948650" cy="1461483"/>
          </a:xfrm>
          <a:prstGeom prst="rect">
            <a:avLst/>
          </a:prstGeom>
          <a:noFill/>
          <a:ln>
            <a:noFill/>
          </a:ln>
        </p:spPr>
      </p:pic>
      <p:pic>
        <p:nvPicPr>
          <p:cNvPr id="401" name="Google Shape;401;p50">
            <a:hlinkClick r:id="rId13"/>
          </p:cNvPr>
          <p:cNvPicPr preferRelativeResize="0"/>
          <p:nvPr/>
        </p:nvPicPr>
        <p:blipFill>
          <a:blip r:embed="rId14">
            <a:alphaModFix/>
          </a:blip>
          <a:stretch>
            <a:fillRect/>
          </a:stretch>
        </p:blipFill>
        <p:spPr>
          <a:xfrm>
            <a:off x="3195963" y="1533475"/>
            <a:ext cx="1724025" cy="723900"/>
          </a:xfrm>
          <a:prstGeom prst="rect">
            <a:avLst/>
          </a:prstGeom>
          <a:noFill/>
          <a:ln>
            <a:noFill/>
          </a:ln>
        </p:spPr>
      </p:pic>
      <p:sp>
        <p:nvSpPr>
          <p:cNvPr id="402" name="Google Shape;402;p50"/>
          <p:cNvSpPr/>
          <p:nvPr/>
        </p:nvSpPr>
        <p:spPr>
          <a:xfrm>
            <a:off x="2996150" y="3509700"/>
            <a:ext cx="2286000" cy="723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3" name="Google Shape;403;p50">
            <a:hlinkClick r:id="rId15"/>
          </p:cNvPr>
          <p:cNvPicPr preferRelativeResize="0"/>
          <p:nvPr/>
        </p:nvPicPr>
        <p:blipFill>
          <a:blip r:embed="rId16">
            <a:alphaModFix/>
          </a:blip>
          <a:stretch>
            <a:fillRect/>
          </a:stretch>
        </p:blipFill>
        <p:spPr>
          <a:xfrm>
            <a:off x="3025550" y="3540100"/>
            <a:ext cx="2247900" cy="666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0" name="Google Shape;410;p51"/>
          <p:cNvPicPr preferRelativeResize="0"/>
          <p:nvPr/>
        </p:nvPicPr>
        <p:blipFill>
          <a:blip r:embed="rId3">
            <a:alphaModFix/>
          </a:blip>
          <a:stretch>
            <a:fillRect/>
          </a:stretch>
        </p:blipFill>
        <p:spPr>
          <a:xfrm>
            <a:off x="1681136" y="445025"/>
            <a:ext cx="5781726" cy="4562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idx="1" type="subTitle"/>
          </p:nvPr>
        </p:nvSpPr>
        <p:spPr>
          <a:xfrm>
            <a:off x="311700" y="4236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For the best experience view this on Google Drive at  https://3dvu.co/xreality</a:t>
            </a:r>
            <a:endParaRPr sz="2600">
              <a:solidFill>
                <a:srgbClr val="FFFFFF"/>
              </a:solidFill>
            </a:endParaRPr>
          </a:p>
        </p:txBody>
      </p:sp>
      <p:sp>
        <p:nvSpPr>
          <p:cNvPr id="83" name="Google Shape;83;p16"/>
          <p:cNvSpPr txBox="1"/>
          <p:nvPr>
            <p:ph type="ctrTitle"/>
          </p:nvPr>
        </p:nvSpPr>
        <p:spPr>
          <a:xfrm>
            <a:off x="356975" y="1612625"/>
            <a:ext cx="8520600" cy="208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XR</a:t>
            </a:r>
            <a:br>
              <a:rPr lang="en"/>
            </a:br>
            <a:r>
              <a:rPr lang="en"/>
              <a:t>EXAMPLES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2"/>
          <p:cNvSpPr txBox="1"/>
          <p:nvPr>
            <p:ph type="title"/>
          </p:nvPr>
        </p:nvSpPr>
        <p:spPr>
          <a:xfrm>
            <a:off x="311700" y="445025"/>
            <a:ext cx="8520600" cy="572700"/>
          </a:xfrm>
          <a:prstGeom prst="rect">
            <a:avLst/>
          </a:prstGeom>
          <a:noFill/>
        </p:spPr>
        <p:txBody>
          <a:bodyPr anchorCtr="0" anchor="t" bIns="91425" lIns="91425" spcFirstLastPara="1" rIns="91425" wrap="square" tIns="91425">
            <a:noAutofit/>
          </a:bodyPr>
          <a:lstStyle/>
          <a:p>
            <a:pPr indent="0" lvl="0" marL="0" rtl="0" algn="l">
              <a:lnSpc>
                <a:spcPct val="90000"/>
              </a:lnSpc>
              <a:spcBef>
                <a:spcPts val="0"/>
              </a:spcBef>
              <a:spcAft>
                <a:spcPts val="1500"/>
              </a:spcAft>
              <a:buNone/>
            </a:pPr>
            <a:r>
              <a:rPr b="1" lang="en" sz="3600">
                <a:solidFill>
                  <a:srgbClr val="FFFFFF"/>
                </a:solidFill>
                <a:latin typeface="Montserrat"/>
                <a:ea typeface="Montserrat"/>
                <a:cs typeface="Montserrat"/>
                <a:sym typeface="Montserrat"/>
              </a:rPr>
              <a:t>3D Overview</a:t>
            </a:r>
            <a:endParaRPr>
              <a:solidFill>
                <a:srgbClr val="FFFFFF"/>
              </a:solidFill>
            </a:endParaRPr>
          </a:p>
        </p:txBody>
      </p:sp>
      <p:sp>
        <p:nvSpPr>
          <p:cNvPr id="416" name="Google Shape;416;p52"/>
          <p:cNvSpPr txBox="1"/>
          <p:nvPr>
            <p:ph idx="1" type="body"/>
          </p:nvPr>
        </p:nvSpPr>
        <p:spPr>
          <a:xfrm>
            <a:off x="4056675" y="1152475"/>
            <a:ext cx="4775700" cy="3416400"/>
          </a:xfrm>
          <a:prstGeom prst="rect">
            <a:avLst/>
          </a:prstGeom>
          <a:noFill/>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t/>
            </a:r>
            <a:endParaRPr b="1" sz="3600">
              <a:solidFill>
                <a:srgbClr val="EEEEEE"/>
              </a:solidFill>
              <a:highlight>
                <a:srgbClr val="111111"/>
              </a:highlight>
              <a:latin typeface="Montserrat"/>
              <a:ea typeface="Montserrat"/>
              <a:cs typeface="Montserrat"/>
              <a:sym typeface="Montserrat"/>
            </a:endParaRPr>
          </a:p>
          <a:p>
            <a:pPr indent="-371475" lvl="0" marL="596900" rtl="0" algn="l">
              <a:spcBef>
                <a:spcPts val="1500"/>
              </a:spcBef>
              <a:spcAft>
                <a:spcPts val="0"/>
              </a:spcAft>
              <a:buClr>
                <a:srgbClr val="EEEEEE"/>
              </a:buClr>
              <a:buSzPts val="2250"/>
              <a:buChar char="●"/>
            </a:pPr>
            <a:r>
              <a:rPr lang="en" sz="2250">
                <a:solidFill>
                  <a:srgbClr val="EEEEEE"/>
                </a:solidFill>
                <a:highlight>
                  <a:srgbClr val="111111"/>
                </a:highlight>
              </a:rPr>
              <a:t>Scene</a:t>
            </a:r>
            <a:endParaRPr sz="2250">
              <a:solidFill>
                <a:srgbClr val="EEEEEE"/>
              </a:solidFill>
              <a:highlight>
                <a:srgbClr val="111111"/>
              </a:highlight>
            </a:endParaRPr>
          </a:p>
          <a:p>
            <a:pPr indent="-371475" lvl="0" marL="596900" rtl="0" algn="l">
              <a:spcBef>
                <a:spcPts val="0"/>
              </a:spcBef>
              <a:spcAft>
                <a:spcPts val="0"/>
              </a:spcAft>
              <a:buClr>
                <a:srgbClr val="EEEEEE"/>
              </a:buClr>
              <a:buSzPts val="2250"/>
              <a:buChar char="●"/>
            </a:pPr>
            <a:r>
              <a:rPr lang="en" sz="2250">
                <a:solidFill>
                  <a:srgbClr val="EEEEEE"/>
                </a:solidFill>
                <a:highlight>
                  <a:srgbClr val="111111"/>
                </a:highlight>
              </a:rPr>
              <a:t>Camera</a:t>
            </a:r>
            <a:endParaRPr sz="2250">
              <a:solidFill>
                <a:srgbClr val="EEEEEE"/>
              </a:solidFill>
              <a:highlight>
                <a:srgbClr val="111111"/>
              </a:highlight>
            </a:endParaRPr>
          </a:p>
          <a:p>
            <a:pPr indent="-371475" lvl="0" marL="596900" rtl="0" algn="l">
              <a:spcBef>
                <a:spcPts val="0"/>
              </a:spcBef>
              <a:spcAft>
                <a:spcPts val="0"/>
              </a:spcAft>
              <a:buClr>
                <a:srgbClr val="EEEEEE"/>
              </a:buClr>
              <a:buSzPts val="2250"/>
              <a:buChar char="●"/>
            </a:pPr>
            <a:r>
              <a:rPr lang="en" sz="2250">
                <a:solidFill>
                  <a:srgbClr val="EEEEEE"/>
                </a:solidFill>
                <a:highlight>
                  <a:srgbClr val="111111"/>
                </a:highlight>
              </a:rPr>
              <a:t>Renderers</a:t>
            </a:r>
            <a:endParaRPr sz="2250">
              <a:solidFill>
                <a:srgbClr val="EEEEEE"/>
              </a:solidFill>
              <a:highlight>
                <a:srgbClr val="111111"/>
              </a:highlight>
            </a:endParaRPr>
          </a:p>
          <a:p>
            <a:pPr indent="0" lvl="0" marL="0" rtl="0" algn="l">
              <a:spcBef>
                <a:spcPts val="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solidFill>
                  <a:srgbClr val="FFFFFF"/>
                </a:solidFill>
                <a:latin typeface="Montserrat"/>
                <a:ea typeface="Montserrat"/>
                <a:cs typeface="Montserrat"/>
                <a:sym typeface="Montserrat"/>
              </a:rPr>
              <a:t>Lights</a:t>
            </a:r>
            <a:endParaRPr b="1" sz="3600">
              <a:solidFill>
                <a:srgbClr val="FFFFFF"/>
              </a:solidFill>
              <a:latin typeface="Montserrat"/>
              <a:ea typeface="Montserrat"/>
              <a:cs typeface="Montserrat"/>
              <a:sym typeface="Montserrat"/>
            </a:endParaRPr>
          </a:p>
          <a:p>
            <a:pPr indent="0" lvl="0" marL="0" rtl="0" algn="l">
              <a:spcBef>
                <a:spcPts val="1500"/>
              </a:spcBef>
              <a:spcAft>
                <a:spcPts val="0"/>
              </a:spcAft>
              <a:buNone/>
            </a:pPr>
            <a:r>
              <a:t/>
            </a:r>
            <a:endParaRPr/>
          </a:p>
        </p:txBody>
      </p:sp>
      <p:sp>
        <p:nvSpPr>
          <p:cNvPr id="422" name="Google Shape;422;p53"/>
          <p:cNvSpPr txBox="1"/>
          <p:nvPr>
            <p:ph idx="1" type="body"/>
          </p:nvPr>
        </p:nvSpPr>
        <p:spPr>
          <a:xfrm>
            <a:off x="4109000" y="1152475"/>
            <a:ext cx="4723200" cy="3416400"/>
          </a:xfrm>
          <a:prstGeom prst="rect">
            <a:avLst/>
          </a:prstGeom>
        </p:spPr>
        <p:txBody>
          <a:bodyPr anchorCtr="0" anchor="t" bIns="91425" lIns="91425" spcFirstLastPara="1" rIns="91425" wrap="square" tIns="91425">
            <a:noAutofit/>
          </a:bodyPr>
          <a:lstStyle/>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Ambient</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Directional</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Point</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Spot</a:t>
            </a:r>
            <a:endParaRPr sz="2250">
              <a:solidFill>
                <a:srgbClr val="EEEEEE"/>
              </a:solidFill>
              <a:highlight>
                <a:srgbClr val="111111"/>
              </a:highlight>
            </a:endParaRPr>
          </a:p>
          <a:p>
            <a:pPr indent="0" lvl="0" marL="457200" rtl="0" algn="l">
              <a:spcBef>
                <a:spcPts val="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solidFill>
                  <a:srgbClr val="FFFFFF"/>
                </a:solidFill>
                <a:latin typeface="Montserrat"/>
                <a:ea typeface="Montserrat"/>
                <a:cs typeface="Montserrat"/>
                <a:sym typeface="Montserrat"/>
              </a:rPr>
              <a:t>Textures and Materials</a:t>
            </a:r>
            <a:endParaRPr b="1" sz="3600">
              <a:solidFill>
                <a:srgbClr val="FFFFFF"/>
              </a:solidFill>
              <a:latin typeface="Montserrat"/>
              <a:ea typeface="Montserrat"/>
              <a:cs typeface="Montserrat"/>
              <a:sym typeface="Montserrat"/>
            </a:endParaRPr>
          </a:p>
          <a:p>
            <a:pPr indent="0" lvl="0" marL="0" rtl="0" algn="l">
              <a:spcBef>
                <a:spcPts val="1500"/>
              </a:spcBef>
              <a:spcAft>
                <a:spcPts val="0"/>
              </a:spcAft>
              <a:buNone/>
            </a:pPr>
            <a:r>
              <a:t/>
            </a:r>
            <a:endParaRPr>
              <a:solidFill>
                <a:srgbClr val="FFFFFF"/>
              </a:solidFill>
            </a:endParaRPr>
          </a:p>
        </p:txBody>
      </p:sp>
      <p:sp>
        <p:nvSpPr>
          <p:cNvPr id="428" name="Google Shape;428;p54"/>
          <p:cNvSpPr txBox="1"/>
          <p:nvPr>
            <p:ph idx="1" type="body"/>
          </p:nvPr>
        </p:nvSpPr>
        <p:spPr>
          <a:xfrm>
            <a:off x="4289150" y="1152475"/>
            <a:ext cx="4543200" cy="3416400"/>
          </a:xfrm>
          <a:prstGeom prst="rect">
            <a:avLst/>
          </a:prstGeom>
        </p:spPr>
        <p:txBody>
          <a:bodyPr anchorCtr="0" anchor="t" bIns="91425" lIns="91425" spcFirstLastPara="1" rIns="91425" wrap="square" tIns="91425">
            <a:noAutofit/>
          </a:bodyPr>
          <a:lstStyle/>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UV Maps</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Solid</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2D</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Video</a:t>
            </a:r>
            <a:endParaRPr sz="2250">
              <a:solidFill>
                <a:srgbClr val="EEEEEE"/>
              </a:solidFill>
              <a:highlight>
                <a:srgbClr val="111111"/>
              </a:highlight>
            </a:endParaRPr>
          </a:p>
          <a:p>
            <a:pPr indent="0" lvl="0" marL="0" rtl="0" algn="l">
              <a:spcBef>
                <a:spcPts val="0"/>
              </a:spcBef>
              <a:spcAft>
                <a:spcPts val="16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55"/>
          <p:cNvSpPr txBox="1"/>
          <p:nvPr>
            <p:ph type="title"/>
          </p:nvPr>
        </p:nvSpPr>
        <p:spPr>
          <a:xfrm>
            <a:off x="311700" y="64025"/>
            <a:ext cx="8520600" cy="1118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solidFill>
                  <a:srgbClr val="FFFFFF"/>
                </a:solidFill>
                <a:latin typeface="Montserrat"/>
                <a:ea typeface="Montserrat"/>
                <a:cs typeface="Montserrat"/>
                <a:sym typeface="Montserrat"/>
              </a:rPr>
              <a:t>UV Texture Map</a:t>
            </a:r>
            <a:endParaRPr b="1" sz="3600">
              <a:solidFill>
                <a:srgbClr val="FFFFFF"/>
              </a:solidFill>
              <a:latin typeface="Montserrat"/>
              <a:ea typeface="Montserrat"/>
              <a:cs typeface="Montserrat"/>
              <a:sym typeface="Montserrat"/>
            </a:endParaRPr>
          </a:p>
          <a:p>
            <a:pPr indent="0" lvl="0" marL="0" rtl="0" algn="ctr">
              <a:lnSpc>
                <a:spcPct val="120000"/>
              </a:lnSpc>
              <a:spcBef>
                <a:spcPts val="1500"/>
              </a:spcBef>
              <a:spcAft>
                <a:spcPts val="0"/>
              </a:spcAft>
              <a:buNone/>
            </a:pPr>
            <a:r>
              <a:rPr lang="en" sz="2250">
                <a:solidFill>
                  <a:srgbClr val="EEEEEE"/>
                </a:solidFill>
                <a:highlight>
                  <a:srgbClr val="111111"/>
                </a:highlight>
              </a:rPr>
              <a:t>Geisha 3D Model by </a:t>
            </a:r>
            <a:r>
              <a:rPr lang="en" sz="2250">
                <a:solidFill>
                  <a:srgbClr val="F3D7AC"/>
                </a:solidFill>
                <a:highlight>
                  <a:srgbClr val="111111"/>
                </a:highlight>
                <a:uFill>
                  <a:noFill/>
                </a:uFill>
                <a:hlinkClick r:id="rId3"/>
              </a:rPr>
              <a:t>Keiko Kamata</a:t>
            </a:r>
            <a:endParaRPr sz="2250">
              <a:solidFill>
                <a:srgbClr val="F3D7AC"/>
              </a:solidFill>
              <a:highlight>
                <a:srgbClr val="111111"/>
              </a:highlight>
            </a:endParaRPr>
          </a:p>
          <a:p>
            <a:pPr indent="0" lvl="0" marL="0" rtl="0" algn="l">
              <a:spcBef>
                <a:spcPts val="800"/>
              </a:spcBef>
              <a:spcAft>
                <a:spcPts val="0"/>
              </a:spcAft>
              <a:buNone/>
            </a:pPr>
            <a:r>
              <a:t/>
            </a:r>
            <a:endParaRPr/>
          </a:p>
        </p:txBody>
      </p:sp>
      <p:sp>
        <p:nvSpPr>
          <p:cNvPr id="434" name="Google Shape;434;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5" name="Google Shape;435;p55"/>
          <p:cNvPicPr preferRelativeResize="0"/>
          <p:nvPr/>
        </p:nvPicPr>
        <p:blipFill>
          <a:blip r:embed="rId4">
            <a:alphaModFix/>
          </a:blip>
          <a:stretch>
            <a:fillRect/>
          </a:stretch>
        </p:blipFill>
        <p:spPr>
          <a:xfrm>
            <a:off x="1969575" y="1381075"/>
            <a:ext cx="5563875" cy="3129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600">
                <a:solidFill>
                  <a:srgbClr val="FFFFFF"/>
                </a:solidFill>
                <a:latin typeface="Montserrat"/>
                <a:ea typeface="Montserrat"/>
                <a:cs typeface="Montserrat"/>
                <a:sym typeface="Montserrat"/>
              </a:rPr>
              <a:t>Geometries</a:t>
            </a:r>
            <a:endParaRPr b="1" sz="3600">
              <a:solidFill>
                <a:srgbClr val="FFFFFF"/>
              </a:solidFill>
              <a:latin typeface="Montserrat"/>
              <a:ea typeface="Montserrat"/>
              <a:cs typeface="Montserrat"/>
              <a:sym typeface="Montserrat"/>
            </a:endParaRPr>
          </a:p>
          <a:p>
            <a:pPr indent="0" lvl="0" marL="0" rtl="0" algn="l">
              <a:spcBef>
                <a:spcPts val="1500"/>
              </a:spcBef>
              <a:spcAft>
                <a:spcPts val="0"/>
              </a:spcAft>
              <a:buNone/>
            </a:pPr>
            <a:r>
              <a:t/>
            </a:r>
            <a:endParaRPr/>
          </a:p>
        </p:txBody>
      </p:sp>
      <p:sp>
        <p:nvSpPr>
          <p:cNvPr id="441" name="Google Shape;441;p56"/>
          <p:cNvSpPr txBox="1"/>
          <p:nvPr>
            <p:ph idx="1" type="body"/>
          </p:nvPr>
        </p:nvSpPr>
        <p:spPr>
          <a:xfrm>
            <a:off x="3957875" y="1152475"/>
            <a:ext cx="4874400" cy="3416400"/>
          </a:xfrm>
          <a:prstGeom prst="rect">
            <a:avLst/>
          </a:prstGeom>
        </p:spPr>
        <p:txBody>
          <a:bodyPr anchorCtr="0" anchor="t" bIns="91425" lIns="91425" spcFirstLastPara="1" rIns="91425" wrap="square" tIns="91425">
            <a:noAutofit/>
          </a:bodyPr>
          <a:lstStyle/>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Cubes</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Cylinders</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Lines</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Particles</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Planes</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Polyhedrons</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Spheres</a:t>
            </a:r>
            <a:endParaRPr sz="2250">
              <a:solidFill>
                <a:srgbClr val="EEEEEE"/>
              </a:solidFill>
              <a:highlight>
                <a:srgbClr val="111111"/>
              </a:highlight>
            </a:endParaRPr>
          </a:p>
          <a:p>
            <a:pPr indent="-371475" lvl="0" marL="457200" rtl="0" algn="l">
              <a:spcBef>
                <a:spcPts val="0"/>
              </a:spcBef>
              <a:spcAft>
                <a:spcPts val="0"/>
              </a:spcAft>
              <a:buClr>
                <a:srgbClr val="EEEEEE"/>
              </a:buClr>
              <a:buSzPts val="2250"/>
              <a:buChar char="●"/>
            </a:pPr>
            <a:r>
              <a:rPr lang="en" sz="2250">
                <a:solidFill>
                  <a:srgbClr val="EEEEEE"/>
                </a:solidFill>
                <a:highlight>
                  <a:srgbClr val="111111"/>
                </a:highlight>
              </a:rPr>
              <a:t>Text in 3D</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Montserrat"/>
                <a:ea typeface="Montserrat"/>
                <a:cs typeface="Montserrat"/>
                <a:sym typeface="Montserrat"/>
              </a:rPr>
              <a:t>Collada DAE</a:t>
            </a:r>
            <a:endParaRPr b="1" sz="36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36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3600">
              <a:solidFill>
                <a:srgbClr val="FFFFFF"/>
              </a:solidFill>
              <a:latin typeface="Montserrat"/>
              <a:ea typeface="Montserrat"/>
              <a:cs typeface="Montserrat"/>
              <a:sym typeface="Montserrat"/>
            </a:endParaRPr>
          </a:p>
        </p:txBody>
      </p:sp>
      <p:sp>
        <p:nvSpPr>
          <p:cNvPr id="447" name="Google Shape;447;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Standards-based asset sharing</a:t>
            </a:r>
            <a:endParaRPr/>
          </a:p>
        </p:txBody>
      </p:sp>
      <p:pic>
        <p:nvPicPr>
          <p:cNvPr id="448" name="Google Shape;448;p57"/>
          <p:cNvPicPr preferRelativeResize="0"/>
          <p:nvPr/>
        </p:nvPicPr>
        <p:blipFill>
          <a:blip r:embed="rId3">
            <a:alphaModFix/>
          </a:blip>
          <a:stretch>
            <a:fillRect/>
          </a:stretch>
        </p:blipFill>
        <p:spPr>
          <a:xfrm>
            <a:off x="1726121" y="1650850"/>
            <a:ext cx="6031024" cy="29180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Check out </a:t>
            </a:r>
            <a:r>
              <a:rPr b="1" lang="en">
                <a:latin typeface="Montserrat"/>
                <a:ea typeface="Montserrat"/>
                <a:cs typeface="Montserrat"/>
                <a:sym typeface="Montserrat"/>
              </a:rPr>
              <a:t>WordPress VR Plugins</a:t>
            </a:r>
            <a:endParaRPr b="1">
              <a:latin typeface="Montserrat"/>
              <a:ea typeface="Montserrat"/>
              <a:cs typeface="Montserrat"/>
              <a:sym typeface="Montserrat"/>
            </a:endParaRPr>
          </a:p>
        </p:txBody>
      </p:sp>
      <p:sp>
        <p:nvSpPr>
          <p:cNvPr id="454" name="Google Shape;454;p58"/>
          <p:cNvSpPr txBox="1"/>
          <p:nvPr>
            <p:ph idx="1" type="body"/>
          </p:nvPr>
        </p:nvSpPr>
        <p:spPr>
          <a:xfrm>
            <a:off x="311700" y="1304875"/>
            <a:ext cx="8520600" cy="3416400"/>
          </a:xfrm>
          <a:prstGeom prst="rect">
            <a:avLst/>
          </a:prstGeom>
        </p:spPr>
        <p:txBody>
          <a:bodyPr anchorCtr="0" anchor="t" bIns="91425" lIns="91425" spcFirstLastPara="1" rIns="91425" wrap="square" tIns="91425">
            <a:noAutofit/>
          </a:bodyPr>
          <a:lstStyle/>
          <a:p>
            <a:pPr indent="0" lvl="0" marL="0" marR="76200" rtl="0" algn="l">
              <a:spcBef>
                <a:spcPts val="0"/>
              </a:spcBef>
              <a:spcAft>
                <a:spcPts val="0"/>
              </a:spcAft>
              <a:buClr>
                <a:schemeClr val="dk1"/>
              </a:buClr>
              <a:buSzPts val="1100"/>
              <a:buFont typeface="Arial"/>
              <a:buNone/>
            </a:pPr>
            <a:r>
              <a:rPr lang="en" sz="1400">
                <a:solidFill>
                  <a:srgbClr val="FFFFFF"/>
                </a:solidFill>
                <a:uFill>
                  <a:noFill/>
                </a:uFill>
                <a:latin typeface="Roboto"/>
                <a:ea typeface="Roboto"/>
                <a:cs typeface="Roboto"/>
                <a:sym typeface="Roboto"/>
                <a:hlinkClick r:id="rId3"/>
              </a:rPr>
              <a:t>WP</a:t>
            </a:r>
            <a:r>
              <a:rPr lang="en" sz="1400">
                <a:solidFill>
                  <a:srgbClr val="FFFFFF"/>
                </a:solidFill>
                <a:uFill>
                  <a:noFill/>
                </a:uFill>
                <a:latin typeface="Roboto"/>
                <a:ea typeface="Roboto"/>
                <a:cs typeface="Roboto"/>
                <a:sym typeface="Roboto"/>
                <a:hlinkClick r:id="rId4"/>
              </a:rPr>
              <a:t>-VR-view How to add Photo Sphere and 360 Video</a:t>
            </a:r>
            <a:endParaRPr sz="1400">
              <a:solidFill>
                <a:srgbClr val="FFFFFF"/>
              </a:solidFill>
              <a:latin typeface="Roboto"/>
              <a:ea typeface="Roboto"/>
              <a:cs typeface="Roboto"/>
              <a:sym typeface="Roboto"/>
            </a:endParaRPr>
          </a:p>
          <a:p>
            <a:pPr indent="0" lvl="0" marL="0" rtl="0" algn="l">
              <a:spcBef>
                <a:spcPts val="0"/>
              </a:spcBef>
              <a:spcAft>
                <a:spcPts val="0"/>
              </a:spcAft>
              <a:buNone/>
            </a:pPr>
            <a:r>
              <a:rPr lang="en" sz="1400" u="sng">
                <a:solidFill>
                  <a:srgbClr val="FFFFFF"/>
                </a:solidFill>
                <a:hlinkClick r:id="rId5"/>
              </a:rPr>
              <a:t>https://www.youtube.com/watch?v=DWkLce9M-h0</a:t>
            </a:r>
            <a:br>
              <a:rPr lang="en" sz="1400" u="sng">
                <a:solidFill>
                  <a:srgbClr val="FFFFFF"/>
                </a:solidFill>
                <a:latin typeface="Roboto"/>
                <a:ea typeface="Roboto"/>
                <a:cs typeface="Roboto"/>
                <a:sym typeface="Roboto"/>
              </a:rPr>
            </a:br>
            <a:r>
              <a:rPr lang="en" sz="1100" u="sng">
                <a:solidFill>
                  <a:schemeClr val="hlink"/>
                </a:solidFill>
                <a:hlinkClick r:id="rId6"/>
              </a:rPr>
              <a:t>https://wordpress.org/plugins/wp-vr-view/</a:t>
            </a:r>
            <a:br>
              <a:rPr lang="en" sz="1400">
                <a:solidFill>
                  <a:srgbClr val="FFFFFF"/>
                </a:solidFill>
                <a:latin typeface="Roboto"/>
                <a:ea typeface="Roboto"/>
                <a:cs typeface="Roboto"/>
                <a:sym typeface="Roboto"/>
              </a:rPr>
            </a:br>
            <a:r>
              <a:rPr lang="en" sz="1000">
                <a:solidFill>
                  <a:srgbClr val="FFFFFF"/>
                </a:solidFill>
                <a:latin typeface="Roboto"/>
                <a:ea typeface="Roboto"/>
                <a:cs typeface="Roboto"/>
                <a:sym typeface="Roboto"/>
              </a:rPr>
              <a:t>(this app needs an update but still works, June 2020)</a:t>
            </a:r>
            <a:endParaRPr sz="1000">
              <a:solidFill>
                <a:srgbClr val="FFFFFF"/>
              </a:solidFill>
              <a:latin typeface="Roboto"/>
              <a:ea typeface="Roboto"/>
              <a:cs typeface="Roboto"/>
              <a:sym typeface="Roboto"/>
            </a:endParaRPr>
          </a:p>
          <a:p>
            <a:pPr indent="0" lvl="0" marL="0" rtl="0" algn="l">
              <a:spcBef>
                <a:spcPts val="1600"/>
              </a:spcBef>
              <a:spcAft>
                <a:spcPts val="0"/>
              </a:spcAft>
              <a:buNone/>
            </a:pPr>
            <a:r>
              <a:t/>
            </a:r>
            <a:endParaRPr sz="1400" u="sng">
              <a:solidFill>
                <a:srgbClr val="FFFFFF"/>
              </a:solidFill>
              <a:latin typeface="Roboto"/>
              <a:ea typeface="Roboto"/>
              <a:cs typeface="Roboto"/>
              <a:sym typeface="Roboto"/>
            </a:endParaRPr>
          </a:p>
          <a:p>
            <a:pPr indent="0" lvl="0" marL="0" rtl="0" algn="l">
              <a:spcBef>
                <a:spcPts val="1600"/>
              </a:spcBef>
              <a:spcAft>
                <a:spcPts val="0"/>
              </a:spcAft>
              <a:buNone/>
            </a:pPr>
            <a:r>
              <a:t/>
            </a:r>
            <a:endParaRPr sz="1400" u="sng">
              <a:solidFill>
                <a:srgbClr val="FFFFFF"/>
              </a:solidFill>
              <a:latin typeface="Roboto"/>
              <a:ea typeface="Roboto"/>
              <a:cs typeface="Roboto"/>
              <a:sym typeface="Roboto"/>
            </a:endParaRPr>
          </a:p>
          <a:p>
            <a:pPr indent="0" lvl="0" marL="0" rtl="0" algn="l">
              <a:spcBef>
                <a:spcPts val="1600"/>
              </a:spcBef>
              <a:spcAft>
                <a:spcPts val="0"/>
              </a:spcAft>
              <a:buNone/>
            </a:pPr>
            <a:r>
              <a:t/>
            </a:r>
            <a:endParaRPr sz="1400" u="sng">
              <a:solidFill>
                <a:srgbClr val="FFFFFF"/>
              </a:solidFill>
              <a:latin typeface="Roboto"/>
              <a:ea typeface="Roboto"/>
              <a:cs typeface="Roboto"/>
              <a:sym typeface="Roboto"/>
            </a:endParaRPr>
          </a:p>
          <a:p>
            <a:pPr indent="0" lvl="0" marL="0" rtl="0" algn="l">
              <a:spcBef>
                <a:spcPts val="1600"/>
              </a:spcBef>
              <a:spcAft>
                <a:spcPts val="1600"/>
              </a:spcAft>
              <a:buNone/>
            </a:pPr>
            <a:r>
              <a:rPr lang="en" sz="1400">
                <a:solidFill>
                  <a:srgbClr val="FFFFFF"/>
                </a:solidFill>
                <a:latin typeface="Roboto"/>
                <a:ea typeface="Roboto"/>
                <a:cs typeface="Roboto"/>
                <a:sym typeface="Roboto"/>
              </a:rPr>
              <a:t>WP VR</a:t>
            </a:r>
            <a:br>
              <a:rPr lang="en" sz="1400">
                <a:solidFill>
                  <a:srgbClr val="FFFFFF"/>
                </a:solidFill>
                <a:latin typeface="Roboto"/>
                <a:ea typeface="Roboto"/>
                <a:cs typeface="Roboto"/>
                <a:sym typeface="Roboto"/>
              </a:rPr>
            </a:br>
            <a:r>
              <a:rPr lang="en" sz="1100" u="sng">
                <a:solidFill>
                  <a:schemeClr val="hlink"/>
                </a:solidFill>
                <a:hlinkClick r:id="rId7"/>
              </a:rPr>
              <a:t>https://wordpress.org/plugins/wpvr/</a:t>
            </a:r>
            <a:br>
              <a:rPr lang="en" sz="1400">
                <a:solidFill>
                  <a:srgbClr val="FFFFFF"/>
                </a:solidFill>
              </a:rPr>
            </a:br>
            <a:r>
              <a:rPr lang="en" sz="1400">
                <a:solidFill>
                  <a:srgbClr val="FFFFFF"/>
                </a:solidFill>
              </a:rPr>
              <a:t>Freemium</a:t>
            </a:r>
            <a:endParaRPr sz="1400">
              <a:solidFill>
                <a:srgbClr val="FFFFFF"/>
              </a:solidFill>
            </a:endParaRPr>
          </a:p>
        </p:txBody>
      </p:sp>
      <p:pic>
        <p:nvPicPr>
          <p:cNvPr id="455" name="Google Shape;455;p58">
            <a:hlinkClick r:id="rId8"/>
          </p:cNvPr>
          <p:cNvPicPr preferRelativeResize="0"/>
          <p:nvPr/>
        </p:nvPicPr>
        <p:blipFill>
          <a:blip r:embed="rId9">
            <a:alphaModFix/>
          </a:blip>
          <a:stretch>
            <a:fillRect/>
          </a:stretch>
        </p:blipFill>
        <p:spPr>
          <a:xfrm>
            <a:off x="4667274" y="1425050"/>
            <a:ext cx="3849650" cy="1222775"/>
          </a:xfrm>
          <a:prstGeom prst="rect">
            <a:avLst/>
          </a:prstGeom>
          <a:noFill/>
          <a:ln>
            <a:noFill/>
          </a:ln>
        </p:spPr>
      </p:pic>
      <p:pic>
        <p:nvPicPr>
          <p:cNvPr id="456" name="Google Shape;456;p58">
            <a:hlinkClick r:id="rId10"/>
          </p:cNvPr>
          <p:cNvPicPr preferRelativeResize="0"/>
          <p:nvPr/>
        </p:nvPicPr>
        <p:blipFill>
          <a:blip r:embed="rId11">
            <a:alphaModFix/>
          </a:blip>
          <a:stretch>
            <a:fillRect/>
          </a:stretch>
        </p:blipFill>
        <p:spPr>
          <a:xfrm>
            <a:off x="4670469" y="3389783"/>
            <a:ext cx="3849649" cy="143939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59"/>
          <p:cNvSpPr txBox="1"/>
          <p:nvPr>
            <p:ph type="ctrTitle"/>
          </p:nvPr>
        </p:nvSpPr>
        <p:spPr>
          <a:xfrm>
            <a:off x="311700" y="287375"/>
            <a:ext cx="8520600" cy="93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MY WORK</a:t>
            </a:r>
            <a:endParaRPr/>
          </a:p>
        </p:txBody>
      </p:sp>
      <p:sp>
        <p:nvSpPr>
          <p:cNvPr id="462" name="Google Shape;462;p59"/>
          <p:cNvSpPr txBox="1"/>
          <p:nvPr>
            <p:ph idx="4294967295" type="body"/>
          </p:nvPr>
        </p:nvSpPr>
        <p:spPr>
          <a:xfrm>
            <a:off x="696625" y="1419850"/>
            <a:ext cx="8135700" cy="311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500">
                <a:solidFill>
                  <a:srgbClr val="FFFFFF"/>
                </a:solidFill>
              </a:rPr>
              <a:t>Kraft Lunchables Augmented Reality </a:t>
            </a:r>
            <a:br>
              <a:rPr lang="en" sz="1500"/>
            </a:br>
            <a:r>
              <a:rPr lang="en" sz="800" u="sng">
                <a:solidFill>
                  <a:schemeClr val="accent5"/>
                </a:solidFill>
                <a:hlinkClick r:id="rId3"/>
              </a:rPr>
              <a:t>https://www.georgemckinney.com/game-song-and-movie/</a:t>
            </a:r>
            <a:br>
              <a:rPr lang="en" sz="1500"/>
            </a:br>
            <a:endParaRPr sz="1500"/>
          </a:p>
          <a:p>
            <a:pPr indent="-323850" lvl="0" marL="457200" marR="76200" rtl="0" algn="l">
              <a:spcBef>
                <a:spcPts val="0"/>
              </a:spcBef>
              <a:spcAft>
                <a:spcPts val="0"/>
              </a:spcAft>
              <a:buSzPts val="1500"/>
              <a:buChar char="➢"/>
            </a:pPr>
            <a:r>
              <a:rPr lang="en" sz="1500">
                <a:solidFill>
                  <a:srgbClr val="FFFFFF"/>
                </a:solidFill>
              </a:rPr>
              <a:t>Mobile Augmented Reality using Javascript </a:t>
            </a:r>
            <a:r>
              <a:rPr lang="en" sz="1500">
                <a:solidFill>
                  <a:srgbClr val="FFFFFF"/>
                </a:solidFill>
                <a:uFill>
                  <a:noFill/>
                </a:uFill>
                <a:hlinkClick r:id="rId4"/>
              </a:rPr>
              <a:t>(JS-Aruco)</a:t>
            </a:r>
            <a:br>
              <a:rPr lang="en"/>
            </a:br>
            <a:r>
              <a:rPr lang="en" sz="800" u="sng">
                <a:solidFill>
                  <a:schemeClr val="hlink"/>
                </a:solidFill>
                <a:hlinkClick r:id="rId5"/>
              </a:rPr>
              <a:t>https://www.georgemckinney.com/mobile-augmented-reality-app</a:t>
            </a:r>
            <a:r>
              <a:rPr lang="en" sz="800"/>
              <a:t> </a:t>
            </a:r>
            <a:br>
              <a:rPr lang="en" sz="800"/>
            </a:br>
            <a:endParaRPr sz="800"/>
          </a:p>
          <a:p>
            <a:pPr indent="-342900" lvl="0" marL="457200" rtl="0" algn="l">
              <a:spcBef>
                <a:spcPts val="0"/>
              </a:spcBef>
              <a:spcAft>
                <a:spcPts val="0"/>
              </a:spcAft>
              <a:buSzPts val="1800"/>
              <a:buChar char="➢"/>
            </a:pPr>
            <a:r>
              <a:rPr lang="en" sz="1500">
                <a:solidFill>
                  <a:srgbClr val="FFFFFF"/>
                </a:solidFill>
              </a:rPr>
              <a:t>Mobile AR Presentation at HTML5 Developer Conference 2013 </a:t>
            </a:r>
            <a:br>
              <a:rPr lang="en" sz="1500">
                <a:solidFill>
                  <a:srgbClr val="FFFFFF"/>
                </a:solidFill>
              </a:rPr>
            </a:br>
            <a:r>
              <a:rPr lang="en" sz="800" u="sng">
                <a:solidFill>
                  <a:schemeClr val="hlink"/>
                </a:solidFill>
                <a:hlinkClick r:id="rId6"/>
              </a:rPr>
              <a:t>https://www.georgemckinney.com/armobile/</a:t>
            </a:r>
            <a:br>
              <a:rPr lang="en" sz="1500"/>
            </a:br>
            <a:endParaRPr sz="1500"/>
          </a:p>
          <a:p>
            <a:pPr indent="-323850" lvl="0" marL="457200" marR="76200" rtl="0" algn="l">
              <a:spcBef>
                <a:spcPts val="0"/>
              </a:spcBef>
              <a:spcAft>
                <a:spcPts val="0"/>
              </a:spcAft>
              <a:buSzPts val="1500"/>
              <a:buChar char="➢"/>
            </a:pPr>
            <a:r>
              <a:rPr lang="en" sz="1500">
                <a:solidFill>
                  <a:srgbClr val="FFFFFF"/>
                </a:solidFill>
                <a:uFill>
                  <a:noFill/>
                </a:uFill>
                <a:hlinkClick r:id="rId7"/>
              </a:rPr>
              <a:t>360 Video: Triforium Fridays Nov. 2018</a:t>
            </a:r>
            <a:br>
              <a:rPr lang="en" sz="1500">
                <a:solidFill>
                  <a:srgbClr val="FFFFFF"/>
                </a:solidFill>
                <a:uFill>
                  <a:noFill/>
                </a:uFill>
                <a:hlinkClick r:id="rId8"/>
              </a:rPr>
            </a:br>
            <a:r>
              <a:rPr lang="en" sz="800" u="sng">
                <a:solidFill>
                  <a:schemeClr val="accent5"/>
                </a:solidFill>
                <a:hlinkClick r:id="rId9"/>
              </a:rPr>
              <a:t>https://www.youtube.com/watch?v=2tfdSGFCWVE</a:t>
            </a:r>
            <a:br>
              <a:rPr lang="en" sz="800"/>
            </a:br>
            <a:endParaRPr sz="800"/>
          </a:p>
          <a:p>
            <a:pPr indent="-342900" lvl="0" marL="457200" rtl="0" algn="l">
              <a:spcBef>
                <a:spcPts val="0"/>
              </a:spcBef>
              <a:spcAft>
                <a:spcPts val="0"/>
              </a:spcAft>
              <a:buSzPts val="1800"/>
              <a:buChar char="➢"/>
            </a:pPr>
            <a:r>
              <a:rPr lang="en" sz="1500">
                <a:solidFill>
                  <a:srgbClr val="FFFFFF"/>
                </a:solidFill>
              </a:rPr>
              <a:t>360 Web VR Scene</a:t>
            </a:r>
            <a:br>
              <a:rPr lang="en" sz="1500"/>
            </a:br>
            <a:r>
              <a:rPr lang="en" sz="800" u="sng">
                <a:solidFill>
                  <a:schemeClr val="accent5"/>
                </a:solidFill>
                <a:hlinkClick r:id="rId10"/>
              </a:rPr>
              <a:t>https://midivrcard.com/wintergreeting.html</a:t>
            </a:r>
            <a:endParaRPr sz="15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Kraft Lunchables</a:t>
            </a:r>
            <a:endParaRPr b="1">
              <a:latin typeface="Montserrat"/>
              <a:ea typeface="Montserrat"/>
              <a:cs typeface="Montserrat"/>
              <a:sym typeface="Montserrat"/>
            </a:endParaRPr>
          </a:p>
        </p:txBody>
      </p:sp>
      <p:sp>
        <p:nvSpPr>
          <p:cNvPr id="468" name="Google Shape;468;p60"/>
          <p:cNvSpPr txBox="1"/>
          <p:nvPr>
            <p:ph idx="1" type="body"/>
          </p:nvPr>
        </p:nvSpPr>
        <p:spPr>
          <a:xfrm>
            <a:off x="311700" y="4577000"/>
            <a:ext cx="8520600" cy="49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u="sng">
                <a:solidFill>
                  <a:schemeClr val="hlink"/>
                </a:solidFill>
                <a:hlinkClick r:id="rId3"/>
              </a:rPr>
              <a:t>https://www.georgemckinney.com/game-song-and-movie/</a:t>
            </a:r>
            <a:r>
              <a:rPr lang="en" sz="1100">
                <a:solidFill>
                  <a:srgbClr val="F3F3F3"/>
                </a:solidFill>
              </a:rPr>
              <a:t> </a:t>
            </a:r>
            <a:endParaRPr>
              <a:solidFill>
                <a:srgbClr val="F3F3F3"/>
              </a:solidFill>
            </a:endParaRPr>
          </a:p>
        </p:txBody>
      </p:sp>
      <p:pic>
        <p:nvPicPr>
          <p:cNvPr id="469" name="Google Shape;469;p60">
            <a:hlinkClick r:id="rId4"/>
          </p:cNvPr>
          <p:cNvPicPr preferRelativeResize="0"/>
          <p:nvPr/>
        </p:nvPicPr>
        <p:blipFill>
          <a:blip r:embed="rId5">
            <a:alphaModFix/>
          </a:blip>
          <a:stretch>
            <a:fillRect/>
          </a:stretch>
        </p:blipFill>
        <p:spPr>
          <a:xfrm>
            <a:off x="2536862" y="1422538"/>
            <a:ext cx="4070274" cy="2298425"/>
          </a:xfrm>
          <a:prstGeom prst="rect">
            <a:avLst/>
          </a:prstGeom>
          <a:noFill/>
          <a:ln>
            <a:noFill/>
          </a:ln>
        </p:spPr>
      </p:pic>
      <p:sp>
        <p:nvSpPr>
          <p:cNvPr id="470" name="Google Shape;470;p60"/>
          <p:cNvSpPr txBox="1"/>
          <p:nvPr/>
        </p:nvSpPr>
        <p:spPr>
          <a:xfrm>
            <a:off x="0" y="4000500"/>
            <a:ext cx="9144000" cy="4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Augmented Reality using Adobe Flash and Total Immersion D’Fusion</a:t>
            </a:r>
            <a:endParaRPr>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61"/>
          <p:cNvSpPr txBox="1"/>
          <p:nvPr>
            <p:ph idx="1" type="body"/>
          </p:nvPr>
        </p:nvSpPr>
        <p:spPr>
          <a:xfrm>
            <a:off x="311700" y="1812575"/>
            <a:ext cx="18051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FFFFFF"/>
                </a:solidFill>
              </a:rPr>
              <a:t>https://developers.google.com/cardboard</a:t>
            </a:r>
            <a:endParaRPr sz="1600">
              <a:solidFill>
                <a:srgbClr val="FFFFFF"/>
              </a:solidFill>
            </a:endParaRPr>
          </a:p>
        </p:txBody>
      </p:sp>
      <p:sp>
        <p:nvSpPr>
          <p:cNvPr id="476" name="Google Shape;476;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Android App 360 Image Viewer (in Beta)</a:t>
            </a:r>
            <a:endParaRPr b="1">
              <a:latin typeface="Montserrat"/>
              <a:ea typeface="Montserrat"/>
              <a:cs typeface="Montserrat"/>
              <a:sym typeface="Montserrat"/>
            </a:endParaRPr>
          </a:p>
        </p:txBody>
      </p:sp>
      <p:pic>
        <p:nvPicPr>
          <p:cNvPr id="477" name="Google Shape;477;p61">
            <a:hlinkClick r:id="rId3"/>
          </p:cNvPr>
          <p:cNvPicPr preferRelativeResize="0"/>
          <p:nvPr/>
        </p:nvPicPr>
        <p:blipFill>
          <a:blip r:embed="rId4">
            <a:alphaModFix/>
          </a:blip>
          <a:stretch>
            <a:fillRect/>
          </a:stretch>
        </p:blipFill>
        <p:spPr>
          <a:xfrm rot="5400000">
            <a:off x="4988499" y="2123625"/>
            <a:ext cx="1618825" cy="2981325"/>
          </a:xfrm>
          <a:prstGeom prst="rect">
            <a:avLst/>
          </a:prstGeom>
          <a:noFill/>
          <a:ln>
            <a:noFill/>
          </a:ln>
        </p:spPr>
      </p:pic>
      <p:pic>
        <p:nvPicPr>
          <p:cNvPr id="478" name="Google Shape;478;p61">
            <a:hlinkClick r:id="rId5"/>
          </p:cNvPr>
          <p:cNvPicPr preferRelativeResize="0"/>
          <p:nvPr/>
        </p:nvPicPr>
        <p:blipFill>
          <a:blip r:embed="rId6">
            <a:alphaModFix/>
          </a:blip>
          <a:stretch>
            <a:fillRect/>
          </a:stretch>
        </p:blipFill>
        <p:spPr>
          <a:xfrm>
            <a:off x="2575150" y="1297650"/>
            <a:ext cx="1486575" cy="3052274"/>
          </a:xfrm>
          <a:prstGeom prst="rect">
            <a:avLst/>
          </a:prstGeom>
          <a:noFill/>
          <a:ln>
            <a:noFill/>
          </a:ln>
        </p:spPr>
      </p:pic>
      <p:pic>
        <p:nvPicPr>
          <p:cNvPr id="479" name="Google Shape;479;p61">
            <a:hlinkClick r:id="rId7"/>
          </p:cNvPr>
          <p:cNvPicPr preferRelativeResize="0"/>
          <p:nvPr/>
        </p:nvPicPr>
        <p:blipFill>
          <a:blip r:embed="rId8">
            <a:alphaModFix/>
          </a:blip>
          <a:stretch>
            <a:fillRect/>
          </a:stretch>
        </p:blipFill>
        <p:spPr>
          <a:xfrm rot="-5400000">
            <a:off x="5067474" y="537424"/>
            <a:ext cx="1443625" cy="2964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 Trek Enterprise Holodeck</a:t>
            </a:r>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Rendering by</a:t>
            </a:r>
            <a:br>
              <a:rPr lang="en">
                <a:solidFill>
                  <a:srgbClr val="FFFFFF"/>
                </a:solidFill>
              </a:rPr>
            </a:br>
            <a:r>
              <a:rPr lang="en">
                <a:solidFill>
                  <a:srgbClr val="FFFFFF"/>
                </a:solidFill>
              </a:rPr>
              <a:t>Bobye2</a:t>
            </a:r>
            <a:br>
              <a:rPr lang="en">
                <a:solidFill>
                  <a:srgbClr val="FFFFFF"/>
                </a:solidFill>
              </a:rPr>
            </a:br>
            <a:br>
              <a:rPr lang="en">
                <a:solidFill>
                  <a:srgbClr val="FFFFFF"/>
                </a:solidFill>
              </a:rPr>
            </a:br>
            <a:r>
              <a:rPr lang="en">
                <a:solidFill>
                  <a:srgbClr val="FFFFFF"/>
                </a:solidFill>
              </a:rPr>
              <a:t>What year was the first </a:t>
            </a:r>
            <a:br>
              <a:rPr lang="en">
                <a:solidFill>
                  <a:srgbClr val="FFFFFF"/>
                </a:solidFill>
              </a:rPr>
            </a:br>
            <a:r>
              <a:rPr lang="en">
                <a:solidFill>
                  <a:srgbClr val="FFFFFF"/>
                </a:solidFill>
              </a:rPr>
              <a:t>Holodeck in Star Trek?</a:t>
            </a:r>
            <a:endParaRPr>
              <a:solidFill>
                <a:srgbClr val="FFFFFF"/>
              </a:solidFill>
            </a:endParaRPr>
          </a:p>
        </p:txBody>
      </p:sp>
      <p:pic>
        <p:nvPicPr>
          <p:cNvPr id="90" name="Google Shape;90;p17">
            <a:hlinkClick r:id="rId3"/>
          </p:cNvPr>
          <p:cNvPicPr preferRelativeResize="0"/>
          <p:nvPr/>
        </p:nvPicPr>
        <p:blipFill>
          <a:blip r:embed="rId4">
            <a:alphaModFix/>
          </a:blip>
          <a:stretch>
            <a:fillRect/>
          </a:stretch>
        </p:blipFill>
        <p:spPr>
          <a:xfrm>
            <a:off x="3494500" y="1017725"/>
            <a:ext cx="4276800" cy="3416400"/>
          </a:xfrm>
          <a:prstGeom prst="rect">
            <a:avLst/>
          </a:prstGeom>
          <a:noFill/>
          <a:ln>
            <a:noFill/>
          </a:ln>
        </p:spPr>
      </p:pic>
      <p:sp>
        <p:nvSpPr>
          <p:cNvPr id="91" name="Google Shape;91;p17"/>
          <p:cNvSpPr txBox="1"/>
          <p:nvPr/>
        </p:nvSpPr>
        <p:spPr>
          <a:xfrm>
            <a:off x="3562125" y="4152675"/>
            <a:ext cx="42495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u="sng">
                <a:solidFill>
                  <a:srgbClr val="0000FF"/>
                </a:solidFill>
                <a:hlinkClick r:id="rId5"/>
              </a:rPr>
              <a:t>https://www.deviantart.com/bobye2/art/NCC-1701-D-Holodeck-variant-628438072</a:t>
            </a:r>
            <a:endParaRPr b="1" sz="1100">
              <a:solidFill>
                <a:srgbClr val="0000FF"/>
              </a:solidFill>
            </a:endParaRPr>
          </a:p>
        </p:txBody>
      </p:sp>
      <p:pic>
        <p:nvPicPr>
          <p:cNvPr id="92" name="Google Shape;92;p17"/>
          <p:cNvPicPr preferRelativeResize="0"/>
          <p:nvPr/>
        </p:nvPicPr>
        <p:blipFill>
          <a:blip r:embed="rId6">
            <a:alphaModFix/>
          </a:blip>
          <a:stretch>
            <a:fillRect/>
          </a:stretch>
        </p:blipFill>
        <p:spPr>
          <a:xfrm>
            <a:off x="5387433" y="1017725"/>
            <a:ext cx="2383864" cy="572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76200" rtl="0" algn="l">
              <a:lnSpc>
                <a:spcPct val="115000"/>
              </a:lnSpc>
              <a:spcBef>
                <a:spcPts val="0"/>
              </a:spcBef>
              <a:spcAft>
                <a:spcPts val="0"/>
              </a:spcAft>
              <a:buNone/>
            </a:pPr>
            <a:r>
              <a:rPr b="1" lang="en">
                <a:solidFill>
                  <a:srgbClr val="FFFFFF"/>
                </a:solidFill>
                <a:latin typeface="Montserrat"/>
                <a:ea typeface="Montserrat"/>
                <a:cs typeface="Montserrat"/>
                <a:sym typeface="Montserrat"/>
              </a:rPr>
              <a:t>Mobile Augmented Reality</a:t>
            </a:r>
            <a:endParaRPr b="1">
              <a:latin typeface="Montserrat"/>
              <a:ea typeface="Montserrat"/>
              <a:cs typeface="Montserrat"/>
              <a:sym typeface="Montserrat"/>
            </a:endParaRPr>
          </a:p>
        </p:txBody>
      </p:sp>
      <p:sp>
        <p:nvSpPr>
          <p:cNvPr id="485" name="Google Shape;485;p62"/>
          <p:cNvSpPr txBox="1"/>
          <p:nvPr>
            <p:ph idx="1" type="body"/>
          </p:nvPr>
        </p:nvSpPr>
        <p:spPr>
          <a:xfrm>
            <a:off x="311700" y="4577000"/>
            <a:ext cx="8520600" cy="49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u="sng">
                <a:solidFill>
                  <a:schemeClr val="hlink"/>
                </a:solidFill>
                <a:hlinkClick r:id="rId3"/>
              </a:rPr>
              <a:t>https://www.georgemckinney.com/mobile-augmented-reality-app</a:t>
            </a:r>
            <a:r>
              <a:rPr lang="en" sz="1100">
                <a:solidFill>
                  <a:srgbClr val="F3F3F3"/>
                </a:solidFill>
              </a:rPr>
              <a:t> </a:t>
            </a:r>
            <a:endParaRPr>
              <a:solidFill>
                <a:srgbClr val="F3F3F3"/>
              </a:solidFill>
            </a:endParaRPr>
          </a:p>
        </p:txBody>
      </p:sp>
      <p:sp>
        <p:nvSpPr>
          <p:cNvPr id="486" name="Google Shape;486;p62"/>
          <p:cNvSpPr txBox="1"/>
          <p:nvPr/>
        </p:nvSpPr>
        <p:spPr>
          <a:xfrm>
            <a:off x="0" y="4000500"/>
            <a:ext cx="9144000" cy="4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U</a:t>
            </a:r>
            <a:r>
              <a:rPr lang="en">
                <a:solidFill>
                  <a:srgbClr val="FFFFFF"/>
                </a:solidFill>
              </a:rPr>
              <a:t>sing Javascript, BlackBerry WebWorks, </a:t>
            </a:r>
            <a:r>
              <a:rPr lang="en">
                <a:solidFill>
                  <a:schemeClr val="dk1"/>
                </a:solidFill>
                <a:uFill>
                  <a:noFill/>
                </a:uFill>
                <a:hlinkClick r:id="rId4"/>
              </a:rPr>
              <a:t>(JS-Aruco)</a:t>
            </a:r>
            <a:endParaRPr>
              <a:solidFill>
                <a:srgbClr val="FFFFFF"/>
              </a:solidFill>
            </a:endParaRPr>
          </a:p>
        </p:txBody>
      </p:sp>
      <p:pic>
        <p:nvPicPr>
          <p:cNvPr id="487" name="Google Shape;487;p62">
            <a:hlinkClick r:id="rId5"/>
          </p:cNvPr>
          <p:cNvPicPr preferRelativeResize="0"/>
          <p:nvPr/>
        </p:nvPicPr>
        <p:blipFill>
          <a:blip r:embed="rId6">
            <a:alphaModFix/>
          </a:blip>
          <a:stretch>
            <a:fillRect/>
          </a:stretch>
        </p:blipFill>
        <p:spPr>
          <a:xfrm>
            <a:off x="2536850" y="1422550"/>
            <a:ext cx="4085825" cy="2301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FFFFFF"/>
                </a:solidFill>
                <a:latin typeface="Montserrat"/>
                <a:ea typeface="Montserrat"/>
                <a:cs typeface="Montserrat"/>
                <a:sym typeface="Montserrat"/>
              </a:rPr>
              <a:t>360 Web VR Scene</a:t>
            </a:r>
            <a:endParaRPr b="1">
              <a:latin typeface="Montserrat"/>
              <a:ea typeface="Montserrat"/>
              <a:cs typeface="Montserrat"/>
              <a:sym typeface="Montserrat"/>
            </a:endParaRPr>
          </a:p>
        </p:txBody>
      </p:sp>
      <p:sp>
        <p:nvSpPr>
          <p:cNvPr id="493" name="Google Shape;493;p63"/>
          <p:cNvSpPr txBox="1"/>
          <p:nvPr>
            <p:ph idx="1" type="body"/>
          </p:nvPr>
        </p:nvSpPr>
        <p:spPr>
          <a:xfrm>
            <a:off x="311700" y="4577000"/>
            <a:ext cx="8520600" cy="49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u="sng">
                <a:solidFill>
                  <a:schemeClr val="hlink"/>
                </a:solidFill>
                <a:hlinkClick r:id="rId3"/>
              </a:rPr>
              <a:t>https://midivrcard.com/wintergreeting.html</a:t>
            </a:r>
            <a:r>
              <a:rPr lang="en" sz="1100">
                <a:solidFill>
                  <a:srgbClr val="F3F3F3"/>
                </a:solidFill>
              </a:rPr>
              <a:t> </a:t>
            </a:r>
            <a:endParaRPr>
              <a:solidFill>
                <a:srgbClr val="F3F3F3"/>
              </a:solidFill>
            </a:endParaRPr>
          </a:p>
        </p:txBody>
      </p:sp>
      <p:sp>
        <p:nvSpPr>
          <p:cNvPr id="494" name="Google Shape;494;p63"/>
          <p:cNvSpPr txBox="1"/>
          <p:nvPr/>
        </p:nvSpPr>
        <p:spPr>
          <a:xfrm>
            <a:off x="0" y="4000500"/>
            <a:ext cx="9144000" cy="4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360 Photo Sphere Gallery with Gaze Navigation</a:t>
            </a:r>
            <a:endParaRPr>
              <a:solidFill>
                <a:srgbClr val="FFFFFF"/>
              </a:solidFill>
            </a:endParaRPr>
          </a:p>
        </p:txBody>
      </p:sp>
      <p:pic>
        <p:nvPicPr>
          <p:cNvPr id="495" name="Google Shape;495;p63"/>
          <p:cNvPicPr preferRelativeResize="0"/>
          <p:nvPr/>
        </p:nvPicPr>
        <p:blipFill>
          <a:blip r:embed="rId4">
            <a:alphaModFix/>
          </a:blip>
          <a:stretch>
            <a:fillRect/>
          </a:stretch>
        </p:blipFill>
        <p:spPr>
          <a:xfrm>
            <a:off x="1993500" y="1136300"/>
            <a:ext cx="5156998" cy="26779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Mobile AR Preso, SF HTML5 DevConf 2013</a:t>
            </a:r>
            <a:endParaRPr b="1">
              <a:latin typeface="Montserrat"/>
              <a:ea typeface="Montserrat"/>
              <a:cs typeface="Montserrat"/>
              <a:sym typeface="Montserrat"/>
            </a:endParaRPr>
          </a:p>
        </p:txBody>
      </p:sp>
      <p:sp>
        <p:nvSpPr>
          <p:cNvPr id="501" name="Google Shape;501;p64"/>
          <p:cNvSpPr txBox="1"/>
          <p:nvPr>
            <p:ph idx="1" type="body"/>
          </p:nvPr>
        </p:nvSpPr>
        <p:spPr>
          <a:xfrm>
            <a:off x="311700" y="4577000"/>
            <a:ext cx="8520600" cy="49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u="sng">
                <a:solidFill>
                  <a:schemeClr val="hlink"/>
                </a:solidFill>
                <a:hlinkClick r:id="rId3"/>
              </a:rPr>
              <a:t>https://www.georgemckinney.com/armobile/</a:t>
            </a:r>
            <a:r>
              <a:rPr lang="en" sz="1100">
                <a:solidFill>
                  <a:srgbClr val="F3F3F3"/>
                </a:solidFill>
              </a:rPr>
              <a:t> </a:t>
            </a:r>
            <a:endParaRPr>
              <a:solidFill>
                <a:srgbClr val="F3F3F3"/>
              </a:solidFill>
            </a:endParaRPr>
          </a:p>
        </p:txBody>
      </p:sp>
      <p:sp>
        <p:nvSpPr>
          <p:cNvPr id="502" name="Google Shape;502;p64"/>
          <p:cNvSpPr txBox="1"/>
          <p:nvPr/>
        </p:nvSpPr>
        <p:spPr>
          <a:xfrm>
            <a:off x="0" y="4000500"/>
            <a:ext cx="9144000" cy="4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Augmented Reality using Adobe Flash and Total Immersion D’Fusion</a:t>
            </a:r>
            <a:endParaRPr>
              <a:solidFill>
                <a:srgbClr val="FFFFFF"/>
              </a:solidFill>
            </a:endParaRPr>
          </a:p>
        </p:txBody>
      </p:sp>
      <p:pic>
        <p:nvPicPr>
          <p:cNvPr id="503" name="Google Shape;503;p64">
            <a:hlinkClick r:id="rId4"/>
          </p:cNvPr>
          <p:cNvPicPr preferRelativeResize="0"/>
          <p:nvPr/>
        </p:nvPicPr>
        <p:blipFill>
          <a:blip r:embed="rId5">
            <a:alphaModFix/>
          </a:blip>
          <a:stretch>
            <a:fillRect/>
          </a:stretch>
        </p:blipFill>
        <p:spPr>
          <a:xfrm>
            <a:off x="2291488" y="1170125"/>
            <a:ext cx="4561029" cy="2677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360 Video: LA Triforium Nov. 2018</a:t>
            </a:r>
            <a:endParaRPr b="1">
              <a:latin typeface="Montserrat"/>
              <a:ea typeface="Montserrat"/>
              <a:cs typeface="Montserrat"/>
              <a:sym typeface="Montserrat"/>
            </a:endParaRPr>
          </a:p>
        </p:txBody>
      </p:sp>
      <p:sp>
        <p:nvSpPr>
          <p:cNvPr id="509" name="Google Shape;509;p65"/>
          <p:cNvSpPr txBox="1"/>
          <p:nvPr>
            <p:ph idx="1" type="body"/>
          </p:nvPr>
        </p:nvSpPr>
        <p:spPr>
          <a:xfrm>
            <a:off x="311700" y="4577000"/>
            <a:ext cx="8520600" cy="49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solidFill>
                  <a:srgbClr val="F3F3F3"/>
                </a:solidFill>
              </a:rPr>
              <a:t>https://www.youtube.com/watch?v=2tfdSGFCWVE</a:t>
            </a:r>
            <a:endParaRPr>
              <a:solidFill>
                <a:srgbClr val="F3F3F3"/>
              </a:solidFill>
            </a:endParaRPr>
          </a:p>
        </p:txBody>
      </p:sp>
      <p:sp>
        <p:nvSpPr>
          <p:cNvPr id="510" name="Google Shape;510;p65"/>
          <p:cNvSpPr txBox="1"/>
          <p:nvPr/>
        </p:nvSpPr>
        <p:spPr>
          <a:xfrm>
            <a:off x="0" y="4000500"/>
            <a:ext cx="9144000" cy="4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Musical performance captured with Samsung Gear 360, shared on YouTube.</a:t>
            </a:r>
            <a:endParaRPr>
              <a:solidFill>
                <a:srgbClr val="FFFFFF"/>
              </a:solidFill>
            </a:endParaRPr>
          </a:p>
        </p:txBody>
      </p:sp>
      <p:pic>
        <p:nvPicPr>
          <p:cNvPr descr="https://triforium.la&#10;&#10;I do not own rights to this song. Rights holders retain their rights exclusively. Recording of a free performance open to the public.&#10;&#10;Want to know about the music? Learn more here:&#10;&#10;0:00 - 1:28  Copter - S U R V I V E by Relapse Records&#10;1:25 - 5:22  Sulk (Single Edit) - Trust by Arts &amp; Crafts Productions&#10;5:38 - 6:08  Cytogenetic Movement - Linear Movement by Minimal Wave" id="511" name="Google Shape;511;p65" title="360 Video: Triforium Fridays November 2, 2018">
            <a:hlinkClick r:id="rId3"/>
          </p:cNvPr>
          <p:cNvPicPr preferRelativeResize="0"/>
          <p:nvPr/>
        </p:nvPicPr>
        <p:blipFill>
          <a:blip r:embed="rId4">
            <a:alphaModFix/>
          </a:blip>
          <a:stretch>
            <a:fillRect/>
          </a:stretch>
        </p:blipFill>
        <p:spPr>
          <a:xfrm>
            <a:off x="2786688" y="1170125"/>
            <a:ext cx="3570634" cy="2677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66"/>
          <p:cNvSpPr txBox="1"/>
          <p:nvPr>
            <p:ph type="ctrTitle"/>
          </p:nvPr>
        </p:nvSpPr>
        <p:spPr>
          <a:xfrm>
            <a:off x="311700" y="733775"/>
            <a:ext cx="8520600" cy="93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CLOSING</a:t>
            </a:r>
            <a:endParaRPr/>
          </a:p>
        </p:txBody>
      </p:sp>
      <p:sp>
        <p:nvSpPr>
          <p:cNvPr id="517" name="Google Shape;517;p66"/>
          <p:cNvSpPr txBox="1"/>
          <p:nvPr>
            <p:ph idx="4294967295" type="body"/>
          </p:nvPr>
        </p:nvSpPr>
        <p:spPr>
          <a:xfrm>
            <a:off x="696625" y="1419850"/>
            <a:ext cx="8135700" cy="31179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sz="15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The Future is Voice</a:t>
            </a:r>
            <a:endParaRPr b="1">
              <a:latin typeface="Montserrat"/>
              <a:ea typeface="Montserrat"/>
              <a:cs typeface="Montserrat"/>
              <a:sym typeface="Montserrat"/>
            </a:endParaRPr>
          </a:p>
        </p:txBody>
      </p:sp>
      <p:sp>
        <p:nvSpPr>
          <p:cNvPr id="523" name="Google Shape;523;p67"/>
          <p:cNvSpPr txBox="1"/>
          <p:nvPr>
            <p:ph idx="1" type="body"/>
          </p:nvPr>
        </p:nvSpPr>
        <p:spPr>
          <a:xfrm>
            <a:off x="737700" y="1660150"/>
            <a:ext cx="3834300" cy="252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rPr>
              <a:t>OK, Google</a:t>
            </a:r>
            <a:endParaRPr>
              <a:solidFill>
                <a:srgbClr val="F3F3F3"/>
              </a:solidFill>
            </a:endParaRPr>
          </a:p>
          <a:p>
            <a:pPr indent="0" lvl="0" marL="0" rtl="0" algn="l">
              <a:spcBef>
                <a:spcPts val="1600"/>
              </a:spcBef>
              <a:spcAft>
                <a:spcPts val="0"/>
              </a:spcAft>
              <a:buNone/>
            </a:pPr>
            <a:r>
              <a:rPr lang="en">
                <a:solidFill>
                  <a:srgbClr val="F3F3F3"/>
                </a:solidFill>
              </a:rPr>
              <a:t>Siri</a:t>
            </a:r>
            <a:endParaRPr>
              <a:solidFill>
                <a:srgbClr val="F3F3F3"/>
              </a:solidFill>
            </a:endParaRPr>
          </a:p>
          <a:p>
            <a:pPr indent="0" lvl="0" marL="0" rtl="0" algn="l">
              <a:spcBef>
                <a:spcPts val="1600"/>
              </a:spcBef>
              <a:spcAft>
                <a:spcPts val="0"/>
              </a:spcAft>
              <a:buNone/>
            </a:pPr>
            <a:r>
              <a:rPr lang="en">
                <a:solidFill>
                  <a:srgbClr val="F3F3F3"/>
                </a:solidFill>
              </a:rPr>
              <a:t>Cortana</a:t>
            </a:r>
            <a:endParaRPr>
              <a:solidFill>
                <a:srgbClr val="F3F3F3"/>
              </a:solidFill>
            </a:endParaRPr>
          </a:p>
          <a:p>
            <a:pPr indent="0" lvl="0" marL="0" rtl="0" algn="l">
              <a:spcBef>
                <a:spcPts val="1600"/>
              </a:spcBef>
              <a:spcAft>
                <a:spcPts val="1600"/>
              </a:spcAft>
              <a:buNone/>
            </a:pPr>
            <a:r>
              <a:rPr lang="en">
                <a:solidFill>
                  <a:srgbClr val="F3F3F3"/>
                </a:solidFill>
              </a:rPr>
              <a:t>Alexa</a:t>
            </a:r>
            <a:endParaRPr>
              <a:solidFill>
                <a:srgbClr val="F3F3F3"/>
              </a:solidFill>
            </a:endParaRPr>
          </a:p>
        </p:txBody>
      </p:sp>
      <p:sp>
        <p:nvSpPr>
          <p:cNvPr id="524" name="Google Shape;524;p67"/>
          <p:cNvSpPr txBox="1"/>
          <p:nvPr>
            <p:ph idx="1" type="body"/>
          </p:nvPr>
        </p:nvSpPr>
        <p:spPr>
          <a:xfrm>
            <a:off x="3968675" y="1146550"/>
            <a:ext cx="3834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rPr>
              <a:t>Powerful Human to Computer Interaction Technologies and will get better with time</a:t>
            </a:r>
            <a:endParaRPr>
              <a:solidFill>
                <a:srgbClr val="F3F3F3"/>
              </a:solidFill>
            </a:endParaRPr>
          </a:p>
          <a:p>
            <a:pPr indent="0" lvl="0" marL="0" rtl="0" algn="l">
              <a:spcBef>
                <a:spcPts val="1600"/>
              </a:spcBef>
              <a:spcAft>
                <a:spcPts val="0"/>
              </a:spcAft>
              <a:buNone/>
            </a:pPr>
            <a:r>
              <a:t/>
            </a:r>
            <a:endParaRPr>
              <a:solidFill>
                <a:srgbClr val="F3F3F3"/>
              </a:solidFill>
            </a:endParaRPr>
          </a:p>
          <a:p>
            <a:pPr indent="0" lvl="0" marL="0" rtl="0" algn="l">
              <a:spcBef>
                <a:spcPts val="1600"/>
              </a:spcBef>
              <a:spcAft>
                <a:spcPts val="0"/>
              </a:spcAft>
              <a:buNone/>
            </a:pPr>
            <a:br>
              <a:rPr lang="en">
                <a:solidFill>
                  <a:srgbClr val="F3F3F3"/>
                </a:solidFill>
              </a:rPr>
            </a:br>
            <a:r>
              <a:rPr lang="en">
                <a:solidFill>
                  <a:srgbClr val="F3F3F3"/>
                </a:solidFill>
              </a:rPr>
              <a:t>Machine Learning</a:t>
            </a:r>
            <a:br>
              <a:rPr lang="en">
                <a:solidFill>
                  <a:srgbClr val="F3F3F3"/>
                </a:solidFill>
              </a:rPr>
            </a:br>
            <a:br>
              <a:rPr lang="en">
                <a:solidFill>
                  <a:srgbClr val="F3F3F3"/>
                </a:solidFill>
              </a:rPr>
            </a:br>
            <a:r>
              <a:rPr lang="en">
                <a:solidFill>
                  <a:srgbClr val="F3F3F3"/>
                </a:solidFill>
              </a:rPr>
              <a:t>Databases</a:t>
            </a:r>
            <a:endParaRPr>
              <a:solidFill>
                <a:srgbClr val="F3F3F3"/>
              </a:solidFill>
            </a:endParaRPr>
          </a:p>
          <a:p>
            <a:pPr indent="0" lvl="0" marL="0" rtl="0" algn="l">
              <a:spcBef>
                <a:spcPts val="1600"/>
              </a:spcBef>
              <a:spcAft>
                <a:spcPts val="0"/>
              </a:spcAft>
              <a:buNone/>
            </a:pPr>
            <a:r>
              <a:t/>
            </a:r>
            <a:endParaRPr>
              <a:solidFill>
                <a:srgbClr val="F3F3F3"/>
              </a:solidFill>
            </a:endParaRPr>
          </a:p>
          <a:p>
            <a:pPr indent="0" lvl="0" marL="0" rtl="0" algn="l">
              <a:spcBef>
                <a:spcPts val="1600"/>
              </a:spcBef>
              <a:spcAft>
                <a:spcPts val="1600"/>
              </a:spcAft>
              <a:buNone/>
            </a:pPr>
            <a:r>
              <a:t/>
            </a:r>
            <a:endParaRPr>
              <a:solidFill>
                <a:srgbClr val="F3F3F3"/>
              </a:solidFill>
            </a:endParaRPr>
          </a:p>
        </p:txBody>
      </p:sp>
      <p:cxnSp>
        <p:nvCxnSpPr>
          <p:cNvPr id="525" name="Google Shape;525;p67"/>
          <p:cNvCxnSpPr/>
          <p:nvPr/>
        </p:nvCxnSpPr>
        <p:spPr>
          <a:xfrm>
            <a:off x="2319500" y="2779325"/>
            <a:ext cx="1519200" cy="0"/>
          </a:xfrm>
          <a:prstGeom prst="straightConnector1">
            <a:avLst/>
          </a:prstGeom>
          <a:noFill/>
          <a:ln cap="flat" cmpd="sng" w="76200">
            <a:solidFill>
              <a:srgbClr val="F3F3F3"/>
            </a:solidFill>
            <a:prstDash val="solid"/>
            <a:round/>
            <a:headEnd len="med" w="med" type="none"/>
            <a:tailEnd len="med" w="med" type="triangle"/>
          </a:ln>
        </p:spPr>
      </p:cxnSp>
      <p:cxnSp>
        <p:nvCxnSpPr>
          <p:cNvPr id="526" name="Google Shape;526;p67"/>
          <p:cNvCxnSpPr/>
          <p:nvPr/>
        </p:nvCxnSpPr>
        <p:spPr>
          <a:xfrm>
            <a:off x="4349075" y="2824075"/>
            <a:ext cx="3073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People I Follow</a:t>
            </a:r>
            <a:endParaRPr b="1">
              <a:latin typeface="Montserrat"/>
              <a:ea typeface="Montserrat"/>
              <a:cs typeface="Montserrat"/>
              <a:sym typeface="Montserrat"/>
            </a:endParaRPr>
          </a:p>
        </p:txBody>
      </p:sp>
      <p:sp>
        <p:nvSpPr>
          <p:cNvPr id="532" name="Google Shape;532;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3F3F3"/>
                </a:solidFill>
              </a:rPr>
              <a:t>Tony  Parisi </a:t>
            </a:r>
            <a:r>
              <a:rPr lang="en" sz="1500" u="sng">
                <a:solidFill>
                  <a:srgbClr val="F3F3F3"/>
                </a:solidFill>
                <a:hlinkClick r:id="rId3"/>
              </a:rPr>
              <a:t>https://medium.com/@tonyparisi</a:t>
            </a:r>
            <a:endParaRPr sz="1500">
              <a:solidFill>
                <a:srgbClr val="F3F3F3"/>
              </a:solidFill>
            </a:endParaRPr>
          </a:p>
          <a:p>
            <a:pPr indent="0" lvl="0" marL="0" rtl="0" algn="l">
              <a:spcBef>
                <a:spcPts val="1600"/>
              </a:spcBef>
              <a:spcAft>
                <a:spcPts val="0"/>
              </a:spcAft>
              <a:buNone/>
            </a:pPr>
            <a:r>
              <a:rPr lang="en" sz="1500">
                <a:solidFill>
                  <a:srgbClr val="F3F3F3"/>
                </a:solidFill>
              </a:rPr>
              <a:t>Mr. Doob </a:t>
            </a:r>
            <a:r>
              <a:rPr lang="en" sz="1500" u="sng">
                <a:solidFill>
                  <a:srgbClr val="F3F3F3"/>
                </a:solidFill>
                <a:hlinkClick r:id="rId4"/>
              </a:rPr>
              <a:t>https://github.com/mrdoob</a:t>
            </a:r>
            <a:endParaRPr sz="1500">
              <a:solidFill>
                <a:srgbClr val="F3F3F3"/>
              </a:solidFill>
            </a:endParaRPr>
          </a:p>
          <a:p>
            <a:pPr indent="0" lvl="0" marL="0" rtl="0" algn="l">
              <a:spcBef>
                <a:spcPts val="1600"/>
              </a:spcBef>
              <a:spcAft>
                <a:spcPts val="0"/>
              </a:spcAft>
              <a:buNone/>
            </a:pPr>
            <a:r>
              <a:rPr lang="en" sz="1500">
                <a:solidFill>
                  <a:srgbClr val="F3F3F3"/>
                </a:solidFill>
              </a:rPr>
              <a:t>Dominique Wu </a:t>
            </a:r>
            <a:r>
              <a:rPr lang="en" sz="1500" u="sng">
                <a:solidFill>
                  <a:srgbClr val="F3F3F3"/>
                </a:solidFill>
                <a:hlinkClick r:id="rId5"/>
              </a:rPr>
              <a:t>https://www.linkedin.com/in/dominiquewu/</a:t>
            </a:r>
            <a:endParaRPr sz="1500">
              <a:solidFill>
                <a:srgbClr val="F3F3F3"/>
              </a:solidFill>
            </a:endParaRPr>
          </a:p>
          <a:p>
            <a:pPr indent="0" lvl="0" marL="0" rtl="0" algn="l">
              <a:spcBef>
                <a:spcPts val="1600"/>
              </a:spcBef>
              <a:spcAft>
                <a:spcPts val="0"/>
              </a:spcAft>
              <a:buNone/>
            </a:pPr>
            <a:r>
              <a:rPr lang="en" sz="1500">
                <a:solidFill>
                  <a:srgbClr val="F3F3F3"/>
                </a:solidFill>
              </a:rPr>
              <a:t>Veronica Flint </a:t>
            </a:r>
            <a:r>
              <a:rPr lang="en" sz="1500" u="sng">
                <a:solidFill>
                  <a:srgbClr val="F3F3F3"/>
                </a:solidFill>
                <a:hlinkClick r:id="rId6"/>
              </a:rPr>
              <a:t>https://www.linkedin.com/in/corveniaflint/</a:t>
            </a:r>
            <a:endParaRPr sz="1500">
              <a:solidFill>
                <a:srgbClr val="F3F3F3"/>
              </a:solidFill>
            </a:endParaRPr>
          </a:p>
          <a:p>
            <a:pPr indent="0" lvl="0" marL="0" rtl="0" algn="l">
              <a:spcBef>
                <a:spcPts val="1600"/>
              </a:spcBef>
              <a:spcAft>
                <a:spcPts val="0"/>
              </a:spcAft>
              <a:buNone/>
            </a:pPr>
            <a:r>
              <a:rPr lang="en" sz="1500">
                <a:solidFill>
                  <a:srgbClr val="F3F3F3"/>
                </a:solidFill>
              </a:rPr>
              <a:t>Brad Nelson </a:t>
            </a:r>
            <a:r>
              <a:rPr lang="en" sz="1500" u="sng">
                <a:solidFill>
                  <a:srgbClr val="F3F3F3"/>
                </a:solidFill>
                <a:hlinkClick r:id="rId7"/>
              </a:rPr>
              <a:t>https://www.linkedin.com/in/playem/</a:t>
            </a:r>
            <a:endParaRPr sz="1500">
              <a:solidFill>
                <a:srgbClr val="F3F3F3"/>
              </a:solidFill>
            </a:endParaRPr>
          </a:p>
          <a:p>
            <a:pPr indent="0" lvl="0" marL="0" rtl="0" algn="l">
              <a:spcBef>
                <a:spcPts val="1600"/>
              </a:spcBef>
              <a:spcAft>
                <a:spcPts val="0"/>
              </a:spcAft>
              <a:buNone/>
            </a:pPr>
            <a:r>
              <a:rPr lang="en" sz="1500">
                <a:solidFill>
                  <a:srgbClr val="F3F3F3"/>
                </a:solidFill>
              </a:rPr>
              <a:t>Rob Bateman </a:t>
            </a:r>
            <a:r>
              <a:rPr lang="en" sz="1500" u="sng">
                <a:solidFill>
                  <a:srgbClr val="F3F3F3"/>
                </a:solidFill>
                <a:hlinkClick r:id="rId8"/>
              </a:rPr>
              <a:t>https://github.com/rob-bateman</a:t>
            </a:r>
            <a:endParaRPr sz="1500">
              <a:solidFill>
                <a:srgbClr val="F3F3F3"/>
              </a:solidFill>
            </a:endParaRPr>
          </a:p>
          <a:p>
            <a:pPr indent="0" lvl="0" marL="0" rtl="0" algn="l">
              <a:spcBef>
                <a:spcPts val="1600"/>
              </a:spcBef>
              <a:spcAft>
                <a:spcPts val="0"/>
              </a:spcAft>
              <a:buNone/>
            </a:pPr>
            <a:r>
              <a:rPr lang="en" sz="1500">
                <a:solidFill>
                  <a:srgbClr val="F3F3F3"/>
                </a:solidFill>
              </a:rPr>
              <a:t>Yosun Chang https://twitter.com/yosun</a:t>
            </a:r>
            <a:endParaRPr sz="1500">
              <a:solidFill>
                <a:srgbClr val="F3F3F3"/>
              </a:solidFill>
            </a:endParaRPr>
          </a:p>
          <a:p>
            <a:pPr indent="0" lvl="0" marL="0" rtl="0" algn="l">
              <a:spcBef>
                <a:spcPts val="1600"/>
              </a:spcBef>
              <a:spcAft>
                <a:spcPts val="0"/>
              </a:spcAft>
              <a:buNone/>
            </a:pPr>
            <a:r>
              <a:t/>
            </a:r>
            <a:endParaRPr sz="1500">
              <a:solidFill>
                <a:srgbClr val="F3F3F3"/>
              </a:solidFill>
            </a:endParaRPr>
          </a:p>
          <a:p>
            <a:pPr indent="0" lvl="0" marL="0" rtl="0" algn="l">
              <a:spcBef>
                <a:spcPts val="1600"/>
              </a:spcBef>
              <a:spcAft>
                <a:spcPts val="1600"/>
              </a:spcAft>
              <a:buNone/>
            </a:pPr>
            <a:r>
              <a:t/>
            </a:r>
            <a:endParaRPr sz="1500">
              <a:solidFill>
                <a:srgbClr val="F3F3F3"/>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My Blogs </a:t>
            </a:r>
            <a:endParaRPr b="1">
              <a:latin typeface="Montserrat"/>
              <a:ea typeface="Montserrat"/>
              <a:cs typeface="Montserrat"/>
              <a:sym typeface="Montserrat"/>
            </a:endParaRPr>
          </a:p>
        </p:txBody>
      </p:sp>
      <p:sp>
        <p:nvSpPr>
          <p:cNvPr id="538" name="Google Shape;538;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https://3dvu.co/blog</a:t>
            </a:r>
            <a:r>
              <a:rPr lang="en"/>
              <a:t> </a:t>
            </a:r>
            <a:endParaRPr/>
          </a:p>
          <a:p>
            <a:pPr indent="0" lvl="0" marL="0" rtl="0" algn="l">
              <a:spcBef>
                <a:spcPts val="1600"/>
              </a:spcBef>
              <a:spcAft>
                <a:spcPts val="1600"/>
              </a:spcAft>
              <a:buNone/>
            </a:pPr>
            <a:r>
              <a:rPr lang="en" u="sng">
                <a:solidFill>
                  <a:schemeClr val="hlink"/>
                </a:solidFill>
                <a:hlinkClick r:id="rId4"/>
              </a:rPr>
              <a:t>https://www.georgemckinney.com/</a:t>
            </a:r>
            <a:r>
              <a:rPr lang="en"/>
              <a:t>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Reach Out on </a:t>
            </a:r>
            <a:r>
              <a:rPr b="1" lang="en">
                <a:latin typeface="Montserrat"/>
                <a:ea typeface="Montserrat"/>
                <a:cs typeface="Montserrat"/>
                <a:sym typeface="Montserrat"/>
              </a:rPr>
              <a:t>Social Media</a:t>
            </a:r>
            <a:endParaRPr b="1">
              <a:latin typeface="Montserrat"/>
              <a:ea typeface="Montserrat"/>
              <a:cs typeface="Montserrat"/>
              <a:sym typeface="Montserrat"/>
            </a:endParaRPr>
          </a:p>
        </p:txBody>
      </p:sp>
      <p:sp>
        <p:nvSpPr>
          <p:cNvPr id="544" name="Google Shape;544;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rPr>
              <a:t>Github </a:t>
            </a:r>
            <a:r>
              <a:rPr lang="en" sz="1100" u="sng">
                <a:solidFill>
                  <a:schemeClr val="accent5"/>
                </a:solidFill>
                <a:hlinkClick r:id="rId3"/>
              </a:rPr>
              <a:t>https://github.com/georgemck</a:t>
            </a:r>
            <a:br>
              <a:rPr lang="en"/>
            </a:br>
            <a:br>
              <a:rPr lang="en"/>
            </a:br>
            <a:r>
              <a:rPr lang="en">
                <a:solidFill>
                  <a:srgbClr val="F3F3F3"/>
                </a:solidFill>
              </a:rPr>
              <a:t>Twitter </a:t>
            </a:r>
            <a:r>
              <a:rPr lang="en" sz="1100" u="sng">
                <a:solidFill>
                  <a:schemeClr val="accent5"/>
                </a:solidFill>
                <a:hlinkClick r:id="rId4"/>
              </a:rPr>
              <a:t>https://twitter.com/georgemck</a:t>
            </a:r>
            <a:br>
              <a:rPr lang="en"/>
            </a:br>
            <a:br>
              <a:rPr lang="en"/>
            </a:br>
            <a:r>
              <a:rPr lang="en">
                <a:solidFill>
                  <a:srgbClr val="F3F3F3"/>
                </a:solidFill>
              </a:rPr>
              <a:t>LinkedIn </a:t>
            </a:r>
            <a:r>
              <a:rPr lang="en" sz="1100" u="sng">
                <a:solidFill>
                  <a:schemeClr val="hlink"/>
                </a:solidFill>
                <a:hlinkClick r:id="rId5"/>
              </a:rPr>
              <a:t>https://www.linkedin.com/in/georgemckinney/</a:t>
            </a:r>
            <a:br>
              <a:rPr lang="en"/>
            </a:br>
            <a:br>
              <a:rPr lang="en"/>
            </a:br>
            <a:r>
              <a:rPr lang="en">
                <a:solidFill>
                  <a:srgbClr val="F3F3F3"/>
                </a:solidFill>
              </a:rPr>
              <a:t>YouTube </a:t>
            </a:r>
            <a:r>
              <a:rPr lang="en" sz="1100" u="sng">
                <a:solidFill>
                  <a:schemeClr val="accent5"/>
                </a:solidFill>
                <a:hlinkClick r:id="rId6"/>
              </a:rPr>
              <a:t>https://www.youtube.com/jamatatechnologies</a:t>
            </a:r>
            <a:r>
              <a:rPr lang="en"/>
              <a:t> </a:t>
            </a:r>
            <a:endParaRPr/>
          </a:p>
          <a:p>
            <a:pPr indent="0" lvl="0" marL="0" rtl="0" algn="l">
              <a:spcBef>
                <a:spcPts val="1600"/>
              </a:spcBef>
              <a:spcAft>
                <a:spcPts val="0"/>
              </a:spcAft>
              <a:buNone/>
            </a:pPr>
            <a:r>
              <a:rPr lang="en">
                <a:solidFill>
                  <a:srgbClr val="F3F3F3"/>
                </a:solidFill>
              </a:rPr>
              <a:t>Meetup </a:t>
            </a:r>
            <a:r>
              <a:rPr lang="en" sz="1100" u="sng">
                <a:solidFill>
                  <a:schemeClr val="accent5"/>
                </a:solidFill>
                <a:hlinkClick r:id="rId7"/>
              </a:rPr>
              <a:t>https://www.meetup.com/laphonegap/</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71"/>
          <p:cNvSpPr/>
          <p:nvPr/>
        </p:nvSpPr>
        <p:spPr>
          <a:xfrm>
            <a:off x="3381650" y="1356275"/>
            <a:ext cx="1454100" cy="572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Industry Events</a:t>
            </a:r>
            <a:endParaRPr b="1">
              <a:latin typeface="Montserrat"/>
              <a:ea typeface="Montserrat"/>
              <a:cs typeface="Montserrat"/>
              <a:sym typeface="Montserrat"/>
            </a:endParaRPr>
          </a:p>
        </p:txBody>
      </p:sp>
      <p:sp>
        <p:nvSpPr>
          <p:cNvPr id="551" name="Google Shape;551;p71"/>
          <p:cNvSpPr txBox="1"/>
          <p:nvPr>
            <p:ph idx="1" type="body"/>
          </p:nvPr>
        </p:nvSpPr>
        <p:spPr>
          <a:xfrm>
            <a:off x="311700" y="13048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sz="1100" u="sng">
                <a:solidFill>
                  <a:schemeClr val="hlink"/>
                </a:solidFill>
                <a:hlinkClick r:id="rId3"/>
              </a:rPr>
              <a:t>https://www.siggraph.org/</a:t>
            </a:r>
            <a:r>
              <a:rPr lang="en"/>
              <a:t>                         </a:t>
            </a:r>
            <a:r>
              <a:rPr lang="en" sz="1100" u="sng">
                <a:solidFill>
                  <a:schemeClr val="hlink"/>
                </a:solidFill>
                <a:hlinkClick r:id="rId4"/>
              </a:rPr>
              <a:t>https://gdconf.com/</a:t>
            </a:r>
            <a:r>
              <a:rPr lang="en"/>
              <a:t>                       </a:t>
            </a:r>
            <a:r>
              <a:rPr lang="en" sz="1100" u="sng">
                <a:solidFill>
                  <a:schemeClr val="accent5"/>
                </a:solidFill>
                <a:hlinkClick r:id="rId5"/>
              </a:rPr>
              <a:t>https://www.awexr.com/</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52" name="Google Shape;552;p71">
            <a:hlinkClick r:id="rId6"/>
          </p:cNvPr>
          <p:cNvPicPr preferRelativeResize="0"/>
          <p:nvPr/>
        </p:nvPicPr>
        <p:blipFill>
          <a:blip r:embed="rId7">
            <a:alphaModFix/>
          </a:blip>
          <a:stretch>
            <a:fillRect/>
          </a:stretch>
        </p:blipFill>
        <p:spPr>
          <a:xfrm>
            <a:off x="711757" y="1358275"/>
            <a:ext cx="929868" cy="572700"/>
          </a:xfrm>
          <a:prstGeom prst="rect">
            <a:avLst/>
          </a:prstGeom>
          <a:noFill/>
          <a:ln>
            <a:noFill/>
          </a:ln>
        </p:spPr>
      </p:pic>
      <p:pic>
        <p:nvPicPr>
          <p:cNvPr id="553" name="Google Shape;553;p71">
            <a:hlinkClick r:id="rId8"/>
          </p:cNvPr>
          <p:cNvPicPr preferRelativeResize="0"/>
          <p:nvPr/>
        </p:nvPicPr>
        <p:blipFill>
          <a:blip r:embed="rId9">
            <a:alphaModFix/>
          </a:blip>
          <a:stretch>
            <a:fillRect/>
          </a:stretch>
        </p:blipFill>
        <p:spPr>
          <a:xfrm>
            <a:off x="6372125" y="1138202"/>
            <a:ext cx="971475" cy="860448"/>
          </a:xfrm>
          <a:prstGeom prst="rect">
            <a:avLst/>
          </a:prstGeom>
          <a:noFill/>
          <a:ln>
            <a:noFill/>
          </a:ln>
        </p:spPr>
      </p:pic>
      <p:pic>
        <p:nvPicPr>
          <p:cNvPr descr="GDC" id="554" name="Google Shape;554;p71">
            <a:hlinkClick r:id="rId10"/>
          </p:cNvPr>
          <p:cNvPicPr preferRelativeResize="0"/>
          <p:nvPr/>
        </p:nvPicPr>
        <p:blipFill>
          <a:blip r:embed="rId11">
            <a:alphaModFix/>
          </a:blip>
          <a:stretch>
            <a:fillRect/>
          </a:stretch>
        </p:blipFill>
        <p:spPr>
          <a:xfrm>
            <a:off x="3414150" y="1396075"/>
            <a:ext cx="1391875" cy="497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 Reality:</a:t>
            </a:r>
            <a:endParaRPr/>
          </a:p>
        </p:txBody>
      </p:sp>
      <p:sp>
        <p:nvSpPr>
          <p:cNvPr id="98" name="Google Shape;98;p18"/>
          <p:cNvSpPr txBox="1"/>
          <p:nvPr>
            <p:ph idx="1" type="body"/>
          </p:nvPr>
        </p:nvSpPr>
        <p:spPr>
          <a:xfrm>
            <a:off x="244100" y="1152475"/>
            <a:ext cx="8588100" cy="3688800"/>
          </a:xfrm>
          <a:prstGeom prst="rect">
            <a:avLst/>
          </a:prstGeom>
        </p:spPr>
        <p:txBody>
          <a:bodyPr anchorCtr="0" anchor="t" bIns="91425" lIns="91425" spcFirstLastPara="1" rIns="91425" wrap="square" tIns="91425">
            <a:noAutofit/>
          </a:bodyPr>
          <a:lstStyle/>
          <a:p>
            <a:pPr indent="-298450" lvl="0" marL="457200" rtl="0" algn="l">
              <a:lnSpc>
                <a:spcPct val="210000"/>
              </a:lnSpc>
              <a:spcBef>
                <a:spcPts val="3800"/>
              </a:spcBef>
              <a:spcAft>
                <a:spcPts val="0"/>
              </a:spcAft>
              <a:buClr>
                <a:srgbClr val="FFFFFF"/>
              </a:buClr>
              <a:buSzPts val="1100"/>
              <a:buChar char="●"/>
            </a:pPr>
            <a:r>
              <a:rPr b="1" lang="en" sz="1100">
                <a:solidFill>
                  <a:srgbClr val="FFFFFF"/>
                </a:solidFill>
              </a:rPr>
              <a:t>Augmented Reality (AR) : </a:t>
            </a:r>
            <a:r>
              <a:rPr lang="en" sz="1100">
                <a:solidFill>
                  <a:srgbClr val="FFFFFF"/>
                </a:solidFill>
              </a:rPr>
              <a:t>requires a camera and watched through a screen. You see the real world through a screen while computer generated content is placed in front of you.</a:t>
            </a:r>
            <a:endParaRPr sz="1100">
              <a:solidFill>
                <a:srgbClr val="FFFFFF"/>
              </a:solidFill>
            </a:endParaRPr>
          </a:p>
          <a:p>
            <a:pPr indent="-298450" lvl="0" marL="457200" rtl="0" algn="l">
              <a:lnSpc>
                <a:spcPct val="210000"/>
              </a:lnSpc>
              <a:spcBef>
                <a:spcPts val="0"/>
              </a:spcBef>
              <a:spcAft>
                <a:spcPts val="0"/>
              </a:spcAft>
              <a:buClr>
                <a:srgbClr val="FFFFFF"/>
              </a:buClr>
              <a:buSzPts val="1100"/>
              <a:buChar char="●"/>
            </a:pPr>
            <a:r>
              <a:rPr b="1" lang="en" sz="1100">
                <a:solidFill>
                  <a:srgbClr val="FFFFFF"/>
                </a:solidFill>
              </a:rPr>
              <a:t>Virtual Reality (VR): </a:t>
            </a:r>
            <a:r>
              <a:rPr lang="en" sz="1100">
                <a:solidFill>
                  <a:srgbClr val="FFFFFF"/>
                </a:solidFill>
              </a:rPr>
              <a:t> usually with a headset; can use a camera. Mostly computer generated content but real-world elements can be brought in.</a:t>
            </a:r>
            <a:endParaRPr sz="1100">
              <a:solidFill>
                <a:srgbClr val="FFFFFF"/>
              </a:solidFill>
            </a:endParaRPr>
          </a:p>
          <a:p>
            <a:pPr indent="-298450" lvl="0" marL="457200" rtl="0" algn="l">
              <a:lnSpc>
                <a:spcPct val="210000"/>
              </a:lnSpc>
              <a:spcBef>
                <a:spcPts val="0"/>
              </a:spcBef>
              <a:spcAft>
                <a:spcPts val="0"/>
              </a:spcAft>
              <a:buClr>
                <a:srgbClr val="FFFFFF"/>
              </a:buClr>
              <a:buSzPts val="1100"/>
              <a:buChar char="●"/>
            </a:pPr>
            <a:r>
              <a:rPr b="1" lang="en" sz="1100">
                <a:solidFill>
                  <a:srgbClr val="FFFFFF"/>
                </a:solidFill>
              </a:rPr>
              <a:t>Mixed Reality (MR):</a:t>
            </a:r>
            <a:r>
              <a:rPr lang="en" sz="1100">
                <a:solidFill>
                  <a:srgbClr val="FFFFFF"/>
                </a:solidFill>
              </a:rPr>
              <a:t> an enhancement of AR where real world elements are used to ground computer generated content. </a:t>
            </a:r>
            <a:endParaRPr sz="1100">
              <a:solidFill>
                <a:srgbClr val="FFFFFF"/>
              </a:solidFill>
            </a:endParaRPr>
          </a:p>
          <a:p>
            <a:pPr indent="-298450" lvl="0" marL="457200" rtl="0" algn="l">
              <a:lnSpc>
                <a:spcPct val="210000"/>
              </a:lnSpc>
              <a:spcBef>
                <a:spcPts val="0"/>
              </a:spcBef>
              <a:spcAft>
                <a:spcPts val="0"/>
              </a:spcAft>
              <a:buClr>
                <a:srgbClr val="FFFFFF"/>
              </a:buClr>
              <a:buSzPts val="1100"/>
              <a:buChar char="●"/>
            </a:pPr>
            <a:r>
              <a:rPr b="1" lang="en" sz="1100">
                <a:solidFill>
                  <a:srgbClr val="FFFFFF"/>
                </a:solidFill>
              </a:rPr>
              <a:t>Spatial Audio:</a:t>
            </a:r>
            <a:r>
              <a:rPr lang="en" sz="1100">
                <a:solidFill>
                  <a:srgbClr val="FFFFFF"/>
                </a:solidFill>
              </a:rPr>
              <a:t> Audio that allows you to orient yourself in the space you are in.  </a:t>
            </a:r>
            <a:endParaRPr sz="1100">
              <a:solidFill>
                <a:srgbClr val="FFFFFF"/>
              </a:solidFill>
            </a:endParaRPr>
          </a:p>
          <a:p>
            <a:pPr indent="-298450" lvl="0" marL="457200" rtl="0" algn="l">
              <a:lnSpc>
                <a:spcPct val="210000"/>
              </a:lnSpc>
              <a:spcBef>
                <a:spcPts val="0"/>
              </a:spcBef>
              <a:spcAft>
                <a:spcPts val="0"/>
              </a:spcAft>
              <a:buClr>
                <a:srgbClr val="FFFFFF"/>
              </a:buClr>
              <a:buSzPts val="1100"/>
              <a:buChar char="●"/>
            </a:pPr>
            <a:r>
              <a:rPr b="1" lang="en" sz="1100">
                <a:solidFill>
                  <a:srgbClr val="FFFFFF"/>
                </a:solidFill>
              </a:rPr>
              <a:t>Extended Reality (XR): </a:t>
            </a:r>
            <a:r>
              <a:rPr lang="en" sz="1100">
                <a:solidFill>
                  <a:srgbClr val="FFFFFF"/>
                </a:solidFill>
              </a:rPr>
              <a:t>in general any of the experiences above. X, like in math, is a variable that can hold any value</a:t>
            </a:r>
            <a:r>
              <a:rPr b="1" lang="en" sz="1100">
                <a:solidFill>
                  <a:srgbClr val="FFFFFF"/>
                </a:solidFill>
              </a:rPr>
              <a:t> (A, V, M)</a:t>
            </a:r>
            <a:r>
              <a:rPr lang="en" sz="1100">
                <a:solidFill>
                  <a:srgbClr val="FFFFFF"/>
                </a:solidFill>
              </a:rPr>
              <a:t>.</a:t>
            </a:r>
            <a:endParaRPr sz="1100">
              <a:solidFill>
                <a:srgbClr val="FFFFFF"/>
              </a:solidFill>
            </a:endParaRPr>
          </a:p>
          <a:p>
            <a:pPr indent="0" lvl="0" marL="0" rtl="0" algn="l">
              <a:spcBef>
                <a:spcPts val="0"/>
              </a:spcBef>
              <a:spcAft>
                <a:spcPts val="1600"/>
              </a:spcAft>
              <a:buNone/>
            </a:pPr>
            <a:r>
              <a:t/>
            </a:r>
            <a:endParaRPr sz="1400">
              <a:solidFill>
                <a:srgbClr val="FFFF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360 VR Workflow with Adobe Premiere</a:t>
            </a:r>
            <a:endParaRPr b="1">
              <a:latin typeface="Montserrat"/>
              <a:ea typeface="Montserrat"/>
              <a:cs typeface="Montserrat"/>
              <a:sym typeface="Montserrat"/>
            </a:endParaRPr>
          </a:p>
        </p:txBody>
      </p:sp>
      <p:sp>
        <p:nvSpPr>
          <p:cNvPr id="560" name="Google Shape;560;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8450" lvl="0" marL="457200" rtl="0" algn="l">
              <a:lnSpc>
                <a:spcPct val="160000"/>
              </a:lnSpc>
              <a:spcBef>
                <a:spcPts val="2300"/>
              </a:spcBef>
              <a:spcAft>
                <a:spcPts val="0"/>
              </a:spcAft>
              <a:buClr>
                <a:srgbClr val="FFFFFF"/>
              </a:buClr>
              <a:buSzPts val="1100"/>
              <a:buAutoNum type="arabicPeriod"/>
            </a:pPr>
            <a:r>
              <a:rPr lang="en" sz="1100">
                <a:solidFill>
                  <a:srgbClr val="FFFFFF"/>
                </a:solidFill>
              </a:rPr>
              <a:t>Ingest. Move files from cards to hard drives. Organize your media so you can easily locate multiple video angles and audio files from the same scene. Renaming files with custom pre-fixes is one way to keep file groups together.</a:t>
            </a:r>
            <a:endParaRPr sz="1100">
              <a:solidFill>
                <a:srgbClr val="FFFFFF"/>
              </a:solidFill>
            </a:endParaRPr>
          </a:p>
          <a:p>
            <a:pPr indent="-298450" lvl="0" marL="457200" rtl="0" algn="l">
              <a:lnSpc>
                <a:spcPct val="160000"/>
              </a:lnSpc>
              <a:spcBef>
                <a:spcPts val="0"/>
              </a:spcBef>
              <a:spcAft>
                <a:spcPts val="0"/>
              </a:spcAft>
              <a:buClr>
                <a:srgbClr val="FFFFFF"/>
              </a:buClr>
              <a:buSzPts val="1100"/>
              <a:buAutoNum type="arabicPeriod"/>
            </a:pPr>
            <a:r>
              <a:rPr lang="en" sz="1100">
                <a:solidFill>
                  <a:srgbClr val="FFFFFF"/>
                </a:solidFill>
              </a:rPr>
              <a:t>Stitch. Stitch your angles. Depending on the timeline and complexity of your shoot, you might only do a rough stitch for review here. Then, after you’ve picture-locked, you can carefully re-stitch only your final shots.</a:t>
            </a:r>
            <a:endParaRPr sz="1100">
              <a:solidFill>
                <a:srgbClr val="FFFFFF"/>
              </a:solidFill>
            </a:endParaRPr>
          </a:p>
          <a:p>
            <a:pPr indent="-298450" lvl="0" marL="457200" rtl="0" algn="l">
              <a:lnSpc>
                <a:spcPct val="160000"/>
              </a:lnSpc>
              <a:spcBef>
                <a:spcPts val="0"/>
              </a:spcBef>
              <a:spcAft>
                <a:spcPts val="0"/>
              </a:spcAft>
              <a:buClr>
                <a:srgbClr val="FFFFFF"/>
              </a:buClr>
              <a:buSzPts val="1100"/>
              <a:buAutoNum type="arabicPeriod"/>
            </a:pPr>
            <a:r>
              <a:rPr lang="en" sz="1100">
                <a:solidFill>
                  <a:srgbClr val="FFFFFF"/>
                </a:solidFill>
              </a:rPr>
              <a:t>Set project and sequence settings. </a:t>
            </a:r>
            <a:r>
              <a:rPr lang="en" sz="1100">
                <a:solidFill>
                  <a:srgbClr val="FFFFFF"/>
                </a:solidFill>
                <a:uFill>
                  <a:noFill/>
                </a:uFill>
                <a:hlinkClick r:id="rId3"/>
              </a:rPr>
              <a:t>Adobe has more specifics here</a:t>
            </a:r>
            <a:r>
              <a:rPr lang="en" sz="1100">
                <a:solidFill>
                  <a:srgbClr val="FFFFFF"/>
                </a:solidFill>
              </a:rPr>
              <a:t>.</a:t>
            </a:r>
            <a:endParaRPr sz="1100">
              <a:solidFill>
                <a:srgbClr val="FFFFFF"/>
              </a:solidFill>
            </a:endParaRPr>
          </a:p>
          <a:p>
            <a:pPr indent="-298450" lvl="0" marL="457200" rtl="0" algn="l">
              <a:lnSpc>
                <a:spcPct val="160000"/>
              </a:lnSpc>
              <a:spcBef>
                <a:spcPts val="0"/>
              </a:spcBef>
              <a:spcAft>
                <a:spcPts val="0"/>
              </a:spcAft>
              <a:buClr>
                <a:srgbClr val="FFFFFF"/>
              </a:buClr>
              <a:buSzPts val="1100"/>
              <a:buAutoNum type="arabicPeriod"/>
            </a:pPr>
            <a:r>
              <a:rPr lang="en" sz="1100">
                <a:solidFill>
                  <a:srgbClr val="FFFFFF"/>
                </a:solidFill>
              </a:rPr>
              <a:t>Sync audio and video. Lay out a sequence in which to sync all your audio and video clips. Draw your edit selections from here.</a:t>
            </a:r>
            <a:endParaRPr sz="1100">
              <a:solidFill>
                <a:srgbClr val="FFFFFF"/>
              </a:solidFill>
            </a:endParaRPr>
          </a:p>
          <a:p>
            <a:pPr indent="-298450" lvl="0" marL="457200" rtl="0" algn="l">
              <a:lnSpc>
                <a:spcPct val="160000"/>
              </a:lnSpc>
              <a:spcBef>
                <a:spcPts val="0"/>
              </a:spcBef>
              <a:spcAft>
                <a:spcPts val="0"/>
              </a:spcAft>
              <a:buClr>
                <a:srgbClr val="FFFFFF"/>
              </a:buClr>
              <a:buSzPts val="1100"/>
              <a:buAutoNum type="arabicPeriod"/>
            </a:pPr>
            <a:r>
              <a:rPr lang="en" sz="1100">
                <a:solidFill>
                  <a:srgbClr val="FFFFFF"/>
                </a:solidFill>
              </a:rPr>
              <a:t>Edit. Shots need to sit on screen long enough for people to look around. A good minimum seems to be 15-20 seconds.</a:t>
            </a:r>
            <a:endParaRPr sz="1100">
              <a:solidFill>
                <a:srgbClr val="FFFFFF"/>
              </a:solidFill>
            </a:endParaRPr>
          </a:p>
          <a:p>
            <a:pPr indent="-298450" lvl="0" marL="457200" rtl="0" algn="l">
              <a:lnSpc>
                <a:spcPct val="160000"/>
              </a:lnSpc>
              <a:spcBef>
                <a:spcPts val="0"/>
              </a:spcBef>
              <a:spcAft>
                <a:spcPts val="0"/>
              </a:spcAft>
              <a:buClr>
                <a:srgbClr val="FFFFFF"/>
              </a:buClr>
              <a:buSzPts val="1100"/>
              <a:buAutoNum type="arabicPeriod"/>
            </a:pPr>
            <a:r>
              <a:rPr lang="en" sz="1100">
                <a:solidFill>
                  <a:srgbClr val="FFFFFF"/>
                </a:solidFill>
              </a:rPr>
              <a:t>Graphics and titling. Design your graphics presentation. We’ve placed titles in every quadrant, but your project may require something different. Prevent graphics bubbling with a plugin like </a:t>
            </a:r>
            <a:r>
              <a:rPr lang="en" sz="1100">
                <a:solidFill>
                  <a:srgbClr val="FFFFFF"/>
                </a:solidFill>
                <a:uFill>
                  <a:noFill/>
                </a:uFill>
                <a:hlinkClick r:id="rId4"/>
              </a:rPr>
              <a:t>SkyBox</a:t>
            </a:r>
            <a:r>
              <a:rPr lang="en" sz="1100">
                <a:solidFill>
                  <a:srgbClr val="FFFFFF"/>
                </a:solidFill>
              </a:rPr>
              <a:t> (included in Adobe Premiere 2018 CC).</a:t>
            </a:r>
            <a:endParaRPr sz="1100">
              <a:solidFill>
                <a:srgbClr val="FFFFFF"/>
              </a:solidFill>
            </a:endParaRPr>
          </a:p>
          <a:p>
            <a:pPr indent="-298450" lvl="0" marL="457200" rtl="0" algn="l">
              <a:lnSpc>
                <a:spcPct val="160000"/>
              </a:lnSpc>
              <a:spcBef>
                <a:spcPts val="0"/>
              </a:spcBef>
              <a:spcAft>
                <a:spcPts val="0"/>
              </a:spcAft>
              <a:buClr>
                <a:srgbClr val="FFFFFF"/>
              </a:buClr>
              <a:buSzPts val="1100"/>
              <a:buAutoNum type="arabicPeriod"/>
            </a:pPr>
            <a:r>
              <a:rPr lang="en" sz="1100">
                <a:solidFill>
                  <a:srgbClr val="FFFFFF"/>
                </a:solidFill>
              </a:rPr>
              <a:t>Final stitch + audio mix + color correction. Finesse it all!</a:t>
            </a:r>
            <a:endParaRPr sz="1100">
              <a:solidFill>
                <a:srgbClr val="FFFFFF"/>
              </a:solidFill>
            </a:endParaRPr>
          </a:p>
          <a:p>
            <a:pPr indent="-298450" lvl="0" marL="457200" rtl="0" algn="l">
              <a:lnSpc>
                <a:spcPct val="160000"/>
              </a:lnSpc>
              <a:spcBef>
                <a:spcPts val="0"/>
              </a:spcBef>
              <a:spcAft>
                <a:spcPts val="0"/>
              </a:spcAft>
              <a:buClr>
                <a:srgbClr val="FFFFFF"/>
              </a:buClr>
              <a:buSzPts val="1100"/>
              <a:buAutoNum type="arabicPeriod"/>
            </a:pPr>
            <a:r>
              <a:rPr lang="en" sz="1100">
                <a:solidFill>
                  <a:srgbClr val="FFFFFF"/>
                </a:solidFill>
              </a:rPr>
              <a:t>Export. Consult Adobe for </a:t>
            </a:r>
            <a:r>
              <a:rPr lang="en" sz="1100">
                <a:solidFill>
                  <a:srgbClr val="FFFFFF"/>
                </a:solidFill>
                <a:uFill>
                  <a:noFill/>
                </a:uFill>
                <a:hlinkClick r:id="rId5"/>
              </a:rPr>
              <a:t>the latest specifics</a:t>
            </a:r>
            <a:r>
              <a:rPr lang="en" sz="1100">
                <a:solidFill>
                  <a:srgbClr val="FFFFFF"/>
                </a:solidFill>
              </a:rPr>
              <a:t>.</a:t>
            </a:r>
            <a:endParaRPr sz="1100">
              <a:solidFill>
                <a:srgbClr val="FFFFFF"/>
              </a:solidFill>
            </a:endParaRPr>
          </a:p>
          <a:p>
            <a:pPr indent="0" lvl="0" marL="0" rtl="0" algn="l">
              <a:spcBef>
                <a:spcPts val="2900"/>
              </a:spcBef>
              <a:spcAft>
                <a:spcPts val="1600"/>
              </a:spcAft>
              <a:buNone/>
            </a:pPr>
            <a:r>
              <a:t/>
            </a:r>
            <a:endParaRPr sz="1700">
              <a:solidFill>
                <a:srgbClr val="FFFFFF"/>
              </a:solidFill>
            </a:endParaRPr>
          </a:p>
        </p:txBody>
      </p:sp>
      <p:sp>
        <p:nvSpPr>
          <p:cNvPr id="561" name="Google Shape;561;p72"/>
          <p:cNvSpPr txBox="1"/>
          <p:nvPr/>
        </p:nvSpPr>
        <p:spPr>
          <a:xfrm>
            <a:off x="993825" y="976375"/>
            <a:ext cx="6154800" cy="3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FFFFF"/>
                </a:solidFill>
              </a:rPr>
              <a:t>A beginner’s guide to spatial audio in 360-degree video NICK MICHAEL • DECEMBER 18, 2017.  </a:t>
            </a:r>
            <a:r>
              <a:rPr lang="en" sz="900" u="sng">
                <a:solidFill>
                  <a:srgbClr val="FFFFFF"/>
                </a:solidFill>
                <a:hlinkClick r:id="rId6"/>
              </a:rPr>
              <a:t>https://training.npr.org/2017/12/18/a-beginners-guide-to-spatial-audio-in-360-degree-video/#tips</a:t>
            </a:r>
            <a:endParaRPr sz="900">
              <a:solidFill>
                <a:srgbClr val="FFFFFF"/>
              </a:solidFill>
            </a:endParaRPr>
          </a:p>
          <a:p>
            <a:pPr indent="0" lvl="0" marL="0" rtl="0" algn="ctr">
              <a:spcBef>
                <a:spcPts val="0"/>
              </a:spcBef>
              <a:spcAft>
                <a:spcPts val="0"/>
              </a:spcAft>
              <a:buNone/>
            </a:pPr>
            <a:r>
              <a:t/>
            </a:r>
            <a:endParaRPr sz="1200">
              <a:solidFill>
                <a:srgbClr val="FFFFFF"/>
              </a:solidFill>
            </a:endParaRPr>
          </a:p>
        </p:txBody>
      </p:sp>
      <p:pic>
        <p:nvPicPr>
          <p:cNvPr id="562" name="Google Shape;562;p72"/>
          <p:cNvPicPr preferRelativeResize="0"/>
          <p:nvPr/>
        </p:nvPicPr>
        <p:blipFill>
          <a:blip r:embed="rId7">
            <a:alphaModFix/>
          </a:blip>
          <a:stretch>
            <a:fillRect/>
          </a:stretch>
        </p:blipFill>
        <p:spPr>
          <a:xfrm>
            <a:off x="8200075" y="4207800"/>
            <a:ext cx="558575" cy="751025"/>
          </a:xfrm>
          <a:prstGeom prst="rect">
            <a:avLst/>
          </a:prstGeom>
          <a:noFill/>
          <a:ln>
            <a:noFill/>
          </a:ln>
        </p:spPr>
      </p:pic>
      <p:pic>
        <p:nvPicPr>
          <p:cNvPr id="563" name="Google Shape;563;p72"/>
          <p:cNvPicPr preferRelativeResize="0"/>
          <p:nvPr/>
        </p:nvPicPr>
        <p:blipFill>
          <a:blip r:embed="rId8">
            <a:alphaModFix/>
          </a:blip>
          <a:stretch>
            <a:fillRect/>
          </a:stretch>
        </p:blipFill>
        <p:spPr>
          <a:xfrm>
            <a:off x="6912500" y="4492575"/>
            <a:ext cx="1129775" cy="4662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Interesting Experiences</a:t>
            </a:r>
            <a:endParaRPr b="1">
              <a:latin typeface="Montserrat"/>
              <a:ea typeface="Montserrat"/>
              <a:cs typeface="Montserrat"/>
              <a:sym typeface="Montserrat"/>
            </a:endParaRPr>
          </a:p>
        </p:txBody>
      </p:sp>
      <p:sp>
        <p:nvSpPr>
          <p:cNvPr id="569" name="Google Shape;569;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76200" rtl="0" algn="l">
              <a:spcBef>
                <a:spcPts val="0"/>
              </a:spcBef>
              <a:spcAft>
                <a:spcPts val="0"/>
              </a:spcAft>
              <a:buClr>
                <a:schemeClr val="dk1"/>
              </a:buClr>
              <a:buSzPts val="1100"/>
              <a:buFont typeface="Arial"/>
              <a:buNone/>
            </a:pPr>
            <a:r>
              <a:rPr lang="en" sz="950">
                <a:solidFill>
                  <a:srgbClr val="FFFFFF"/>
                </a:solidFill>
                <a:uFill>
                  <a:noFill/>
                </a:uFill>
                <a:latin typeface="Roboto"/>
                <a:ea typeface="Roboto"/>
                <a:cs typeface="Roboto"/>
                <a:sym typeface="Roboto"/>
                <a:hlinkClick r:id="rId3"/>
              </a:rPr>
              <a:t>Let Yayoi Kusama Take You to Infinity | The Daily 360 | The New York Times</a:t>
            </a:r>
            <a:endParaRPr sz="950">
              <a:solidFill>
                <a:srgbClr val="FFFFFF"/>
              </a:solidFill>
              <a:latin typeface="Roboto"/>
              <a:ea typeface="Roboto"/>
              <a:cs typeface="Roboto"/>
              <a:sym typeface="Roboto"/>
            </a:endParaRPr>
          </a:p>
          <a:p>
            <a:pPr indent="0" lvl="0" marL="0" rtl="0" algn="l">
              <a:spcBef>
                <a:spcPts val="0"/>
              </a:spcBef>
              <a:spcAft>
                <a:spcPts val="0"/>
              </a:spcAft>
              <a:buNone/>
            </a:pPr>
            <a:r>
              <a:rPr lang="en" u="sng">
                <a:solidFill>
                  <a:srgbClr val="FFFFFF"/>
                </a:solidFill>
                <a:hlinkClick r:id="rId4"/>
              </a:rPr>
              <a:t>https://www.youtube.com/watch?v=d26td0RDTlY</a:t>
            </a:r>
            <a:r>
              <a:rPr lang="en">
                <a:solidFill>
                  <a:srgbClr val="FFFFFF"/>
                </a:solidFill>
              </a:rPr>
              <a:t> </a:t>
            </a:r>
            <a:endParaRPr>
              <a:solidFill>
                <a:srgbClr val="FFFFFF"/>
              </a:solidFill>
            </a:endParaRPr>
          </a:p>
          <a:p>
            <a:pPr indent="0" lvl="0" marL="0" marR="76200" rtl="0" algn="l">
              <a:spcBef>
                <a:spcPts val="1600"/>
              </a:spcBef>
              <a:spcAft>
                <a:spcPts val="0"/>
              </a:spcAft>
              <a:buClr>
                <a:schemeClr val="dk1"/>
              </a:buClr>
              <a:buSzPts val="1100"/>
              <a:buFont typeface="Arial"/>
              <a:buNone/>
            </a:pPr>
            <a:r>
              <a:rPr lang="en" sz="950">
                <a:solidFill>
                  <a:srgbClr val="FFFFFF"/>
                </a:solidFill>
                <a:uFill>
                  <a:noFill/>
                </a:uFill>
                <a:latin typeface="Roboto"/>
                <a:ea typeface="Roboto"/>
                <a:cs typeface="Roboto"/>
                <a:sym typeface="Roboto"/>
                <a:hlinkClick r:id="rId5"/>
              </a:rPr>
              <a:t>RICOH THETA S Live Streaming over USB - Alpha driver</a:t>
            </a:r>
            <a:endParaRPr sz="950">
              <a:solidFill>
                <a:srgbClr val="FFFFFF"/>
              </a:solidFill>
              <a:latin typeface="Roboto"/>
              <a:ea typeface="Roboto"/>
              <a:cs typeface="Roboto"/>
              <a:sym typeface="Roboto"/>
            </a:endParaRPr>
          </a:p>
          <a:p>
            <a:pPr indent="0" lvl="0" marL="0" rtl="0" algn="l">
              <a:spcBef>
                <a:spcPts val="0"/>
              </a:spcBef>
              <a:spcAft>
                <a:spcPts val="0"/>
              </a:spcAft>
              <a:buNone/>
            </a:pPr>
            <a:r>
              <a:rPr lang="en" u="sng">
                <a:solidFill>
                  <a:srgbClr val="FFFFFF"/>
                </a:solidFill>
                <a:hlinkClick r:id="rId6"/>
              </a:rPr>
              <a:t>https://www.youtube.com/watch?v=A8Al7U2ZeF0</a:t>
            </a:r>
            <a:r>
              <a:rPr lang="en">
                <a:solidFill>
                  <a:srgbClr val="FFFFFF"/>
                </a:solidFill>
              </a:rPr>
              <a:t> </a:t>
            </a:r>
            <a:endParaRPr>
              <a:solidFill>
                <a:srgbClr val="FFFFFF"/>
              </a:solidFill>
            </a:endParaRPr>
          </a:p>
          <a:p>
            <a:pPr indent="0" lvl="0" marL="0" marR="76200" rtl="0" algn="l">
              <a:spcBef>
                <a:spcPts val="1600"/>
              </a:spcBef>
              <a:spcAft>
                <a:spcPts val="0"/>
              </a:spcAft>
              <a:buClr>
                <a:schemeClr val="dk1"/>
              </a:buClr>
              <a:buSzPts val="1100"/>
              <a:buFont typeface="Arial"/>
              <a:buNone/>
            </a:pPr>
            <a:r>
              <a:rPr lang="en" sz="950" u="sng">
                <a:solidFill>
                  <a:srgbClr val="FFFFFF"/>
                </a:solidFill>
                <a:latin typeface="Roboto"/>
                <a:ea typeface="Roboto"/>
                <a:cs typeface="Roboto"/>
                <a:sym typeface="Roboto"/>
                <a:hlinkClick r:id="rId7"/>
              </a:rPr>
              <a:t>Drone Racing League | Episode 2: Semi-Finals (Level 1: Miami Lights) | DRL</a:t>
            </a:r>
            <a:endParaRPr sz="950" u="sng">
              <a:solidFill>
                <a:srgbClr val="FFFFFF"/>
              </a:solidFill>
              <a:latin typeface="Roboto"/>
              <a:ea typeface="Roboto"/>
              <a:cs typeface="Roboto"/>
              <a:sym typeface="Roboto"/>
            </a:endParaRPr>
          </a:p>
          <a:p>
            <a:pPr indent="0" lvl="0" marL="0" rtl="0" algn="l">
              <a:spcBef>
                <a:spcPts val="0"/>
              </a:spcBef>
              <a:spcAft>
                <a:spcPts val="0"/>
              </a:spcAft>
              <a:buNone/>
            </a:pPr>
            <a:r>
              <a:rPr lang="en" u="sng">
                <a:solidFill>
                  <a:srgbClr val="FFFFFF"/>
                </a:solidFill>
                <a:hlinkClick r:id="rId8"/>
              </a:rPr>
              <a:t>https://www.youtube.com/watch?v=0gYkZGOTdM0</a:t>
            </a:r>
            <a:r>
              <a:rPr lang="en">
                <a:solidFill>
                  <a:srgbClr val="FFFFFF"/>
                </a:solidFill>
              </a:rPr>
              <a:t>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More Cool</a:t>
            </a:r>
            <a:endParaRPr b="1">
              <a:latin typeface="Montserrat"/>
              <a:ea typeface="Montserrat"/>
              <a:cs typeface="Montserrat"/>
              <a:sym typeface="Montserrat"/>
            </a:endParaRPr>
          </a:p>
        </p:txBody>
      </p:sp>
      <p:sp>
        <p:nvSpPr>
          <p:cNvPr id="575" name="Google Shape;575;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Rockchip Smart Glass</a:t>
            </a:r>
            <a:br>
              <a:rPr lang="en" sz="1200">
                <a:solidFill>
                  <a:srgbClr val="FFFFFF"/>
                </a:solidFill>
              </a:rPr>
            </a:br>
            <a:r>
              <a:rPr lang="en" sz="1200" u="sng">
                <a:solidFill>
                  <a:srgbClr val="FFFFFF"/>
                </a:solidFill>
                <a:hlinkClick r:id="rId3"/>
              </a:rPr>
              <a:t>https://www.youtube.com/watch?v=sYul3ROK-fk&amp;t=66s</a:t>
            </a:r>
            <a:r>
              <a:rPr lang="en" sz="1200">
                <a:solidFill>
                  <a:srgbClr val="FFFFFF"/>
                </a:solidFill>
              </a:rPr>
              <a:t> </a:t>
            </a:r>
            <a:endParaRPr sz="1200">
              <a:solidFill>
                <a:srgbClr val="FFFFFF"/>
              </a:solidFill>
            </a:endParaRPr>
          </a:p>
          <a:p>
            <a:pPr indent="0" lvl="0" marL="0" rtl="0" algn="l">
              <a:spcBef>
                <a:spcPts val="1600"/>
              </a:spcBef>
              <a:spcAft>
                <a:spcPts val="0"/>
              </a:spcAft>
              <a:buNone/>
            </a:pPr>
            <a:r>
              <a:rPr lang="en" sz="1200">
                <a:solidFill>
                  <a:srgbClr val="FFFFFF"/>
                </a:solidFill>
              </a:rPr>
              <a:t>Coachella VR 360</a:t>
            </a:r>
            <a:br>
              <a:rPr lang="en" sz="1200">
                <a:solidFill>
                  <a:srgbClr val="FFFFFF"/>
                </a:solidFill>
              </a:rPr>
            </a:br>
            <a:r>
              <a:rPr lang="en" sz="1200" u="sng">
                <a:solidFill>
                  <a:srgbClr val="FFFFFF"/>
                </a:solidFill>
                <a:hlinkClick r:id="rId4"/>
              </a:rPr>
              <a:t>https://www.youtube.com/watch?v=1mZQEfECluE&amp;t=18s</a:t>
            </a:r>
            <a:endParaRPr sz="1200" u="sng">
              <a:solidFill>
                <a:srgbClr val="FFFFFF"/>
              </a:solidFill>
            </a:endParaRPr>
          </a:p>
          <a:p>
            <a:pPr indent="0" lvl="0" marL="0" marR="76200" rtl="0" algn="l">
              <a:spcBef>
                <a:spcPts val="1600"/>
              </a:spcBef>
              <a:spcAft>
                <a:spcPts val="0"/>
              </a:spcAft>
              <a:buNone/>
            </a:pPr>
            <a:r>
              <a:rPr lang="en" sz="1200">
                <a:solidFill>
                  <a:srgbClr val="FFFFFF"/>
                </a:solidFill>
                <a:uFill>
                  <a:noFill/>
                </a:uFill>
                <a:hlinkClick r:id="rId5"/>
              </a:rPr>
              <a:t>Augmented Reality: Epson Moverio HackAThon - Intro</a:t>
            </a:r>
            <a:endParaRPr sz="1200">
              <a:solidFill>
                <a:srgbClr val="FFFFFF"/>
              </a:solidFill>
            </a:endParaRPr>
          </a:p>
          <a:p>
            <a:pPr indent="0" lvl="0" marL="0" marR="76200" rtl="0" algn="l">
              <a:spcBef>
                <a:spcPts val="0"/>
              </a:spcBef>
              <a:spcAft>
                <a:spcPts val="0"/>
              </a:spcAft>
              <a:buClr>
                <a:schemeClr val="dk1"/>
              </a:buClr>
              <a:buSzPts val="1100"/>
              <a:buFont typeface="Arial"/>
              <a:buNone/>
            </a:pPr>
            <a:r>
              <a:rPr lang="en" sz="1200">
                <a:solidFill>
                  <a:srgbClr val="FFFFFF"/>
                </a:solidFill>
              </a:rPr>
              <a:t>https://www.youtube.com/watch?v=UMdM0ciVWco</a:t>
            </a:r>
            <a:endParaRPr sz="1200">
              <a:solidFill>
                <a:srgbClr val="FFFFFF"/>
              </a:solidFill>
            </a:endParaRPr>
          </a:p>
          <a:p>
            <a:pPr indent="0" lvl="0" marL="0" marR="76200" rtl="0" algn="l">
              <a:spcBef>
                <a:spcPts val="0"/>
              </a:spcBef>
              <a:spcAft>
                <a:spcPts val="0"/>
              </a:spcAft>
              <a:buNone/>
            </a:pPr>
            <a:br>
              <a:rPr lang="en" sz="1200">
                <a:solidFill>
                  <a:srgbClr val="FFFFFF"/>
                </a:solidFill>
              </a:rPr>
            </a:br>
            <a:r>
              <a:rPr lang="en" sz="1200">
                <a:solidFill>
                  <a:srgbClr val="FFFFFF"/>
                </a:solidFill>
              </a:rPr>
              <a:t>Hands on with the Epson Moverio BT-200 augmented reality smart glasses at CES 2014 </a:t>
            </a:r>
            <a:endParaRPr sz="1200" u="sng">
              <a:solidFill>
                <a:srgbClr val="FFFFFF"/>
              </a:solidFill>
            </a:endParaRPr>
          </a:p>
          <a:p>
            <a:pPr indent="0" lvl="0" marL="0" marR="76200" rtl="0" algn="l">
              <a:spcBef>
                <a:spcPts val="0"/>
              </a:spcBef>
              <a:spcAft>
                <a:spcPts val="0"/>
              </a:spcAft>
              <a:buClr>
                <a:schemeClr val="dk1"/>
              </a:buClr>
              <a:buSzPts val="1100"/>
              <a:buFont typeface="Arial"/>
              <a:buNone/>
            </a:pPr>
            <a:r>
              <a:rPr lang="en" sz="1200" u="sng">
                <a:solidFill>
                  <a:srgbClr val="FFFFFF"/>
                </a:solidFill>
              </a:rPr>
              <a:t>https://www.youtube.com/watch?v=U59gMEXW0Yc</a:t>
            </a:r>
            <a:endParaRPr sz="1200" u="sng">
              <a:solidFill>
                <a:srgbClr val="FFFFFF"/>
              </a:solidFill>
            </a:endParaRPr>
          </a:p>
          <a:p>
            <a:pPr indent="0" lvl="0" marL="0" rtl="0" algn="l">
              <a:spcBef>
                <a:spcPts val="0"/>
              </a:spcBef>
              <a:spcAft>
                <a:spcPts val="1600"/>
              </a:spcAft>
              <a:buNone/>
            </a:pPr>
            <a:r>
              <a:t/>
            </a:r>
            <a:endParaRPr sz="12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Resources</a:t>
            </a:r>
            <a:endParaRPr b="1">
              <a:latin typeface="Montserrat"/>
              <a:ea typeface="Montserrat"/>
              <a:cs typeface="Montserrat"/>
              <a:sym typeface="Montserrat"/>
            </a:endParaRPr>
          </a:p>
        </p:txBody>
      </p:sp>
      <p:sp>
        <p:nvSpPr>
          <p:cNvPr id="581" name="Google Shape;581;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76200" rtl="0" algn="l">
              <a:spcBef>
                <a:spcPts val="0"/>
              </a:spcBef>
              <a:spcAft>
                <a:spcPts val="0"/>
              </a:spcAft>
              <a:buClr>
                <a:schemeClr val="dk1"/>
              </a:buClr>
              <a:buSzPts val="1100"/>
              <a:buFont typeface="Arial"/>
              <a:buNone/>
            </a:pPr>
            <a:r>
              <a:rPr lang="en" sz="950">
                <a:solidFill>
                  <a:srgbClr val="FFFFFF"/>
                </a:solidFill>
                <a:uFill>
                  <a:noFill/>
                </a:uFill>
                <a:latin typeface="Roboto"/>
                <a:ea typeface="Roboto"/>
                <a:cs typeface="Roboto"/>
                <a:sym typeface="Roboto"/>
                <a:hlinkClick r:id="rId3"/>
              </a:rPr>
              <a:t>Virtual Reality and 360-degree Live Streaming with Wowza</a:t>
            </a:r>
            <a:endParaRPr sz="950">
              <a:solidFill>
                <a:srgbClr val="FFFFFF"/>
              </a:solidFill>
              <a:latin typeface="Roboto"/>
              <a:ea typeface="Roboto"/>
              <a:cs typeface="Roboto"/>
              <a:sym typeface="Roboto"/>
            </a:endParaRPr>
          </a:p>
          <a:p>
            <a:pPr indent="0" lvl="0" marL="0" rtl="0" algn="l">
              <a:spcBef>
                <a:spcPts val="0"/>
              </a:spcBef>
              <a:spcAft>
                <a:spcPts val="0"/>
              </a:spcAft>
              <a:buNone/>
            </a:pPr>
            <a:r>
              <a:rPr lang="en" u="sng">
                <a:solidFill>
                  <a:srgbClr val="FFFFFF"/>
                </a:solidFill>
                <a:hlinkClick r:id="rId4"/>
              </a:rPr>
              <a:t>https://www.youtube.com/watch?v=uhKso8ySa_E</a:t>
            </a:r>
            <a:r>
              <a:rPr lang="en">
                <a:solidFill>
                  <a:srgbClr val="FFFFFF"/>
                </a:solidFill>
              </a:rPr>
              <a:t>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solidFill>
                  <a:srgbClr val="FFFFFF"/>
                </a:solidFill>
              </a:rPr>
              <a:t>C</a:t>
            </a:r>
            <a:r>
              <a:rPr lang="en" sz="1100">
                <a:solidFill>
                  <a:srgbClr val="FFFFFF"/>
                </a:solidFill>
              </a:rPr>
              <a:t>hallenges of Mobile AR</a:t>
            </a:r>
            <a:br>
              <a:rPr lang="en" sz="1100">
                <a:solidFill>
                  <a:srgbClr val="FFFFFF"/>
                </a:solidFill>
              </a:rPr>
            </a:br>
            <a:r>
              <a:rPr lang="en" sz="1100">
                <a:solidFill>
                  <a:srgbClr val="FFFFFF"/>
                </a:solidFill>
              </a:rPr>
              <a:t>Sensors (more sensors, higher cost)</a:t>
            </a:r>
            <a:br>
              <a:rPr lang="en" sz="1100">
                <a:solidFill>
                  <a:srgbClr val="FFFFFF"/>
                </a:solidFill>
              </a:rPr>
            </a:br>
            <a:r>
              <a:rPr lang="en" sz="1100">
                <a:solidFill>
                  <a:srgbClr val="FFFFFF"/>
                </a:solidFill>
              </a:rPr>
              <a:t>SDKs</a:t>
            </a:r>
            <a:br>
              <a:rPr lang="en" sz="1100">
                <a:solidFill>
                  <a:srgbClr val="FFFFFF"/>
                </a:solidFill>
              </a:rPr>
            </a:br>
            <a:r>
              <a:rPr lang="en" sz="1100">
                <a:solidFill>
                  <a:srgbClr val="FFFFFF"/>
                </a:solidFill>
              </a:rPr>
              <a:t>Manufacturers</a:t>
            </a:r>
            <a:br>
              <a:rPr lang="en" sz="1100">
                <a:solidFill>
                  <a:srgbClr val="FFFFFF"/>
                </a:solidFill>
              </a:rPr>
            </a:br>
            <a:r>
              <a:rPr lang="en" sz="1100">
                <a:solidFill>
                  <a:srgbClr val="FFFFFF"/>
                </a:solidFill>
              </a:rPr>
              <a:t>Hardware</a:t>
            </a:r>
            <a:br>
              <a:rPr lang="en" sz="1100">
                <a:solidFill>
                  <a:srgbClr val="FFFFFF"/>
                </a:solidFill>
              </a:rPr>
            </a:br>
            <a:r>
              <a:rPr lang="en" sz="1100">
                <a:solidFill>
                  <a:srgbClr val="FFFFFF"/>
                </a:solidFill>
              </a:rPr>
              <a:t>Behavior</a:t>
            </a:r>
            <a:br>
              <a:rPr lang="en" sz="1100">
                <a:solidFill>
                  <a:srgbClr val="FFFFFF"/>
                </a:solidFill>
              </a:rPr>
            </a:br>
            <a:r>
              <a:rPr lang="en" sz="1100">
                <a:solidFill>
                  <a:srgbClr val="FFFFFF"/>
                </a:solidFill>
              </a:rPr>
              <a:t>Content</a:t>
            </a:r>
            <a:br>
              <a:rPr lang="en" sz="1100">
                <a:solidFill>
                  <a:srgbClr val="FFFFFF"/>
                </a:solidFill>
              </a:rPr>
            </a:br>
            <a:r>
              <a:rPr lang="en" sz="1100">
                <a:solidFill>
                  <a:srgbClr val="FFFFFF"/>
                </a:solidFill>
              </a:rPr>
              <a:t>PWA - A solution?</a:t>
            </a:r>
            <a:br>
              <a:rPr lang="en" sz="1100">
                <a:solidFill>
                  <a:srgbClr val="FFFFFF"/>
                </a:solidFill>
              </a:rPr>
            </a:br>
            <a:r>
              <a:rPr lang="en" sz="1100">
                <a:solidFill>
                  <a:srgbClr val="FFFFFF"/>
                </a:solidFill>
              </a:rPr>
              <a:t>General case - HCI</a:t>
            </a:r>
            <a:br>
              <a:rPr lang="en" sz="1100">
                <a:solidFill>
                  <a:srgbClr val="FFFFFF"/>
                </a:solidFill>
              </a:rPr>
            </a:br>
            <a:r>
              <a:rPr lang="en" sz="1100">
                <a:solidFill>
                  <a:srgbClr val="FFFFFF"/>
                </a:solidFill>
              </a:rPr>
              <a:t>Voice input</a:t>
            </a:r>
            <a:br>
              <a:rPr lang="en" sz="1100">
                <a:solidFill>
                  <a:srgbClr val="FFFFFF"/>
                </a:solidFill>
              </a:rPr>
            </a:br>
            <a:r>
              <a:rPr lang="en" sz="1100">
                <a:solidFill>
                  <a:srgbClr val="FFFFFF"/>
                </a:solidFill>
              </a:rPr>
              <a:t>IoT</a:t>
            </a:r>
            <a:endParaRPr sz="1100">
              <a:solidFill>
                <a:srgbClr val="FFFFFF"/>
              </a:solidFill>
            </a:endParaRPr>
          </a:p>
        </p:txBody>
      </p:sp>
      <p:sp>
        <p:nvSpPr>
          <p:cNvPr id="587" name="Google Shape;587;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Notes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Devices</a:t>
            </a:r>
            <a:endParaRPr/>
          </a:p>
        </p:txBody>
      </p:sp>
      <p:sp>
        <p:nvSpPr>
          <p:cNvPr id="593" name="Google Shape;593;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Foot pedals</a:t>
            </a:r>
            <a:br>
              <a:rPr lang="en"/>
            </a:br>
            <a:r>
              <a:rPr lang="en" sz="1100" u="sng">
                <a:solidFill>
                  <a:schemeClr val="hlink"/>
                </a:solidFill>
                <a:hlinkClick r:id="rId3"/>
              </a:rPr>
              <a:t>https://www.amazon.com/s?k=transcription+foot+pedal&amp;crid=3KHFGXE9X0HNF&amp;sprefix=shower+%2Caps%2C260&amp;ref=nb_sb_ss_organic-diversity_1_7</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 Reality</a:t>
            </a:r>
            <a:endParaRPr/>
          </a:p>
        </p:txBody>
      </p:sp>
      <p:sp>
        <p:nvSpPr>
          <p:cNvPr id="104" name="Google Shape;104;p19"/>
          <p:cNvSpPr txBox="1"/>
          <p:nvPr>
            <p:ph idx="1" type="body"/>
          </p:nvPr>
        </p:nvSpPr>
        <p:spPr>
          <a:xfrm>
            <a:off x="294425" y="1152475"/>
            <a:ext cx="257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Wonderland Video Player Testing in Java</a:t>
            </a:r>
            <a:endParaRPr sz="1700">
              <a:solidFill>
                <a:srgbClr val="FFFFFF"/>
              </a:solidFill>
            </a:endParaRPr>
          </a:p>
          <a:p>
            <a:pPr indent="0" lvl="0" marL="0" rtl="0" algn="l">
              <a:spcBef>
                <a:spcPts val="0"/>
              </a:spcBef>
              <a:spcAft>
                <a:spcPts val="0"/>
              </a:spcAft>
              <a:buNone/>
            </a:pPr>
            <a:r>
              <a:t/>
            </a:r>
            <a:endParaRPr sz="950">
              <a:solidFill>
                <a:srgbClr val="FFFFFF"/>
              </a:solidFill>
            </a:endParaRPr>
          </a:p>
          <a:p>
            <a:pPr indent="0" lvl="0" marL="0" rtl="0" algn="just">
              <a:spcBef>
                <a:spcPts val="1600"/>
              </a:spcBef>
              <a:spcAft>
                <a:spcPts val="1600"/>
              </a:spcAft>
              <a:buNone/>
            </a:pPr>
            <a:r>
              <a:rPr lang="en" sz="950">
                <a:solidFill>
                  <a:srgbClr val="FFFFFF"/>
                </a:solidFill>
              </a:rPr>
              <a:t>“Experimenting with some random movies and the Video Player in Open Wonderland -- most of the stuttering (avatar jumping around) is caused by the screen-capturing software (recording at 1680x1050), performance within Wonderland is actually very smooth. Only the video with loud music (MPEG-4, stereo AAC at 48 KHz) stutters a bit.”  </a:t>
            </a:r>
            <a:br>
              <a:rPr lang="en" sz="950">
                <a:solidFill>
                  <a:srgbClr val="FFFFFF"/>
                </a:solidFill>
              </a:rPr>
            </a:br>
            <a:r>
              <a:rPr lang="en" sz="950">
                <a:solidFill>
                  <a:srgbClr val="FFFFFF"/>
                </a:solidFill>
              </a:rPr>
              <a:t>         -- Nathan Labhart (November 2010)</a:t>
            </a:r>
            <a:br>
              <a:rPr lang="en" sz="950">
                <a:solidFill>
                  <a:srgbClr val="FFFFFF"/>
                </a:solidFill>
              </a:rPr>
            </a:br>
            <a:br>
              <a:rPr lang="en" sz="950">
                <a:solidFill>
                  <a:srgbClr val="FFFFFF"/>
                </a:solidFill>
              </a:rPr>
            </a:br>
            <a:r>
              <a:rPr lang="en" sz="950" u="sng">
                <a:solidFill>
                  <a:schemeClr val="hlink"/>
                </a:solidFill>
                <a:hlinkClick r:id="rId3"/>
              </a:rPr>
              <a:t>https://www.oracle.com/technetwork/systems/ts-6125-158848.pdf</a:t>
            </a:r>
            <a:endParaRPr sz="1700">
              <a:solidFill>
                <a:srgbClr val="FFFFFF"/>
              </a:solidFill>
            </a:endParaRPr>
          </a:p>
        </p:txBody>
      </p:sp>
      <p:pic>
        <p:nvPicPr>
          <p:cNvPr descr="Experimenting with some random movies and the Video Player in Open Wonderland -- most of the stuttering (avatar jumping around) is caused by the screen-capturing software (recording at 1680x1050), performance within Wonderland is actually very smooth. Only the video with loud music (MPEG-4, stereo AAC at 48 KHz) stutters a bit." id="105" name="Google Shape;105;p19" title="WonderlandVideoPlayerTesting.mov">
            <a:hlinkClick r:id="rId4"/>
          </p:cNvPr>
          <p:cNvPicPr preferRelativeResize="0"/>
          <p:nvPr/>
        </p:nvPicPr>
        <p:blipFill>
          <a:blip r:embed="rId5">
            <a:alphaModFix/>
          </a:blip>
          <a:stretch>
            <a:fillRect/>
          </a:stretch>
        </p:blipFill>
        <p:spPr>
          <a:xfrm>
            <a:off x="3286075" y="650300"/>
            <a:ext cx="4572000" cy="3429000"/>
          </a:xfrm>
          <a:prstGeom prst="rect">
            <a:avLst/>
          </a:prstGeom>
          <a:noFill/>
          <a:ln>
            <a:noFill/>
          </a:ln>
        </p:spPr>
      </p:pic>
      <p:sp>
        <p:nvSpPr>
          <p:cNvPr id="106" name="Google Shape;106;p19"/>
          <p:cNvSpPr txBox="1"/>
          <p:nvPr/>
        </p:nvSpPr>
        <p:spPr>
          <a:xfrm>
            <a:off x="4572000" y="4105525"/>
            <a:ext cx="33402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Programmed in</a:t>
            </a:r>
            <a:r>
              <a:rPr lang="en">
                <a:solidFill>
                  <a:srgbClr val="FFFFFF"/>
                </a:solidFill>
              </a:rPr>
              <a:t> Java</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0"/>
          <p:cNvSpPr txBox="1"/>
          <p:nvPr>
            <p:ph idx="1" type="body"/>
          </p:nvPr>
        </p:nvSpPr>
        <p:spPr>
          <a:xfrm>
            <a:off x="294425" y="1152475"/>
            <a:ext cx="257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rPr>
              <a:t>Good Dog, Bad Dog.</a:t>
            </a:r>
            <a:endParaRPr sz="1700">
              <a:solidFill>
                <a:srgbClr val="FFFFFF"/>
              </a:solidFill>
            </a:endParaRPr>
          </a:p>
          <a:p>
            <a:pPr indent="0" lvl="0" marL="0" rtl="0" algn="l">
              <a:spcBef>
                <a:spcPts val="0"/>
              </a:spcBef>
              <a:spcAft>
                <a:spcPts val="0"/>
              </a:spcAft>
              <a:buNone/>
            </a:pPr>
            <a:r>
              <a:t/>
            </a:r>
            <a:endParaRPr sz="950">
              <a:solidFill>
                <a:srgbClr val="FFFFFF"/>
              </a:solidFill>
            </a:endParaRPr>
          </a:p>
          <a:p>
            <a:pPr indent="0" lvl="0" marL="0" rtl="0" algn="just">
              <a:spcBef>
                <a:spcPts val="1600"/>
              </a:spcBef>
              <a:spcAft>
                <a:spcPts val="1600"/>
              </a:spcAft>
              <a:buNone/>
            </a:pPr>
            <a:r>
              <a:rPr lang="en" sz="950">
                <a:solidFill>
                  <a:srgbClr val="FFFFFF"/>
                </a:solidFill>
              </a:rPr>
              <a:t>“A game that puts the player in the paws of a dog and allows them to be as good or as bad a dog as they want to be… Good Dog, Bad Dog is a game about having the same experience as your pet dog does, from running after tennis balls to soiling the best rug in the house.... Currently only on PlayStation®4 and PlayStation®VR”  </a:t>
            </a:r>
            <a:br>
              <a:rPr lang="en" sz="950">
                <a:solidFill>
                  <a:srgbClr val="FFFFFF"/>
                </a:solidFill>
              </a:rPr>
            </a:br>
            <a:br>
              <a:rPr lang="en" sz="950">
                <a:solidFill>
                  <a:srgbClr val="FFFFFF"/>
                </a:solidFill>
              </a:rPr>
            </a:br>
            <a:r>
              <a:rPr lang="en" sz="950">
                <a:solidFill>
                  <a:srgbClr val="FFFFFF"/>
                </a:solidFill>
              </a:rPr>
              <a:t>       -- Brad Nelson (June 2020)</a:t>
            </a:r>
            <a:endParaRPr sz="1700">
              <a:solidFill>
                <a:srgbClr val="FFFFFF"/>
              </a:solidFill>
            </a:endParaRPr>
          </a:p>
        </p:txBody>
      </p:sp>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 Reality</a:t>
            </a:r>
            <a:endParaRPr/>
          </a:p>
        </p:txBody>
      </p:sp>
      <p:pic>
        <p:nvPicPr>
          <p:cNvPr descr="Good Dog, Bad Dog - Be the dog you want to be! &#10;&#10;Coming soon to PlayStation®4 and PlayStation®VR!&#10;&#10;See and experience the world through the eyes of a dog. Choose your dog and your owner and explore the neighborhood. Play fetch, give your paw, get petted, eat snacks to be a Good Dog, or bite, bark, and barf on the residents of your neighborhood to be a Bad Dog! Dig up toys or snacks around the environment while avoiding the dog catcher when you are off the leash!" id="113" name="Google Shape;113;p20" title="Good Dog, Bad Dog - Gameplay Trailer | PS4, PS VR">
            <a:hlinkClick r:id="rId3"/>
          </p:cNvPr>
          <p:cNvPicPr preferRelativeResize="0"/>
          <p:nvPr/>
        </p:nvPicPr>
        <p:blipFill>
          <a:blip r:embed="rId4">
            <a:alphaModFix/>
          </a:blip>
          <a:stretch>
            <a:fillRect/>
          </a:stretch>
        </p:blipFill>
        <p:spPr>
          <a:xfrm>
            <a:off x="3286075" y="556950"/>
            <a:ext cx="4709525" cy="3532150"/>
          </a:xfrm>
          <a:prstGeom prst="rect">
            <a:avLst/>
          </a:prstGeom>
          <a:noFill/>
          <a:ln>
            <a:noFill/>
          </a:ln>
        </p:spPr>
      </p:pic>
      <p:sp>
        <p:nvSpPr>
          <p:cNvPr id="114" name="Google Shape;114;p20"/>
          <p:cNvSpPr/>
          <p:nvPr/>
        </p:nvSpPr>
        <p:spPr>
          <a:xfrm>
            <a:off x="777775" y="3848325"/>
            <a:ext cx="1386600" cy="744000"/>
          </a:xfrm>
          <a:prstGeom prst="roundRect">
            <a:avLst>
              <a:gd fmla="val 16667" name="adj"/>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layStation VR Marvel's Iron Man VR Bundle 3004152" id="115" name="Google Shape;115;p20"/>
          <p:cNvPicPr preferRelativeResize="0"/>
          <p:nvPr/>
        </p:nvPicPr>
        <p:blipFill>
          <a:blip r:embed="rId5">
            <a:alphaModFix/>
          </a:blip>
          <a:stretch>
            <a:fillRect/>
          </a:stretch>
        </p:blipFill>
        <p:spPr>
          <a:xfrm>
            <a:off x="887625" y="3636875"/>
            <a:ext cx="1166900" cy="1166900"/>
          </a:xfrm>
          <a:prstGeom prst="rect">
            <a:avLst/>
          </a:prstGeom>
          <a:noFill/>
          <a:ln>
            <a:noFill/>
          </a:ln>
          <a:effectLst>
            <a:outerShdw blurRad="57150" rotWithShape="0" algn="bl" dir="5400000" dist="19050">
              <a:srgbClr val="FFFFFF">
                <a:alpha val="50000"/>
              </a:srgbClr>
            </a:outerShdw>
            <a:reflection blurRad="0" dir="5400000" dist="38100" endA="0" endPos="30000" fadeDir="5400012" kx="0" rotWithShape="0" algn="bl" stPos="0" sy="-100000" ky="0"/>
          </a:effectLst>
        </p:spPr>
      </p:pic>
      <p:sp>
        <p:nvSpPr>
          <p:cNvPr id="116" name="Google Shape;116;p20"/>
          <p:cNvSpPr txBox="1"/>
          <p:nvPr/>
        </p:nvSpPr>
        <p:spPr>
          <a:xfrm>
            <a:off x="4235650" y="4134525"/>
            <a:ext cx="33402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Programmed in C# with Unity 3D</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Cinematic Virtual Reality</a:t>
            </a:r>
            <a:endParaRPr/>
          </a:p>
        </p:txBody>
      </p:sp>
      <p:sp>
        <p:nvSpPr>
          <p:cNvPr id="122" name="Google Shape;122;p21"/>
          <p:cNvSpPr txBox="1"/>
          <p:nvPr>
            <p:ph idx="1" type="body"/>
          </p:nvPr>
        </p:nvSpPr>
        <p:spPr>
          <a:xfrm>
            <a:off x="311700" y="1152475"/>
            <a:ext cx="1824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An immersive</a:t>
            </a:r>
            <a:br>
              <a:rPr lang="en">
                <a:solidFill>
                  <a:srgbClr val="FFFFFF"/>
                </a:solidFill>
              </a:rPr>
            </a:br>
            <a:r>
              <a:rPr lang="en">
                <a:solidFill>
                  <a:srgbClr val="FFFFFF"/>
                </a:solidFill>
              </a:rPr>
              <a:t>Cinematic</a:t>
            </a:r>
            <a:br>
              <a:rPr lang="en">
                <a:solidFill>
                  <a:srgbClr val="FFFFFF"/>
                </a:solidFill>
              </a:rPr>
            </a:br>
            <a:r>
              <a:rPr lang="en">
                <a:solidFill>
                  <a:srgbClr val="FFFFFF"/>
                </a:solidFill>
              </a:rPr>
              <a:t>VR Storytelling</a:t>
            </a:r>
            <a:br>
              <a:rPr lang="en">
                <a:solidFill>
                  <a:srgbClr val="FFFFFF"/>
                </a:solidFill>
              </a:rPr>
            </a:br>
            <a:r>
              <a:rPr lang="en">
                <a:solidFill>
                  <a:srgbClr val="FFFFFF"/>
                </a:solidFill>
              </a:rPr>
              <a:t>Experience!</a:t>
            </a:r>
            <a:br>
              <a:rPr lang="en">
                <a:solidFill>
                  <a:srgbClr val="FFFFFF"/>
                </a:solidFill>
              </a:rPr>
            </a:br>
            <a:br>
              <a:rPr lang="en">
                <a:solidFill>
                  <a:srgbClr val="FFFFFF"/>
                </a:solidFill>
              </a:rPr>
            </a:br>
            <a:br>
              <a:rPr lang="en">
                <a:solidFill>
                  <a:srgbClr val="FFFFFF"/>
                </a:solidFill>
              </a:rPr>
            </a:br>
            <a:br>
              <a:rPr lang="en">
                <a:solidFill>
                  <a:srgbClr val="FFFFFF"/>
                </a:solidFill>
              </a:rPr>
            </a:br>
            <a:br>
              <a:rPr lang="en">
                <a:solidFill>
                  <a:srgbClr val="FFFFFF"/>
                </a:solidFill>
              </a:rPr>
            </a:br>
            <a:br>
              <a:rPr lang="en">
                <a:solidFill>
                  <a:srgbClr val="FFFFFF"/>
                </a:solidFill>
              </a:rPr>
            </a:br>
            <a:r>
              <a:rPr lang="en" sz="1100">
                <a:solidFill>
                  <a:srgbClr val="FFFFFF"/>
                </a:solidFill>
              </a:rPr>
              <a:t>Veronica Flint</a:t>
            </a:r>
            <a:br>
              <a:rPr lang="en" sz="1100">
                <a:solidFill>
                  <a:srgbClr val="FFFFFF"/>
                </a:solidFill>
              </a:rPr>
            </a:br>
            <a:r>
              <a:rPr lang="en" sz="1100">
                <a:solidFill>
                  <a:srgbClr val="FFFFFF"/>
                </a:solidFill>
              </a:rPr>
              <a:t>  Creator. Writer. </a:t>
            </a:r>
            <a:br>
              <a:rPr lang="en" sz="1100">
                <a:solidFill>
                  <a:srgbClr val="FFFFFF"/>
                </a:solidFill>
              </a:rPr>
            </a:br>
            <a:r>
              <a:rPr lang="en" sz="1100">
                <a:solidFill>
                  <a:srgbClr val="FFFFFF"/>
                </a:solidFill>
              </a:rPr>
              <a:t>   Creative Director.</a:t>
            </a:r>
            <a:endParaRPr sz="1100">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123" name="Google Shape;123;p21">
            <a:hlinkClick r:id="rId3"/>
          </p:cNvPr>
          <p:cNvPicPr preferRelativeResize="0"/>
          <p:nvPr/>
        </p:nvPicPr>
        <p:blipFill>
          <a:blip r:embed="rId4">
            <a:alphaModFix/>
          </a:blip>
          <a:stretch>
            <a:fillRect/>
          </a:stretch>
        </p:blipFill>
        <p:spPr>
          <a:xfrm>
            <a:off x="2136200" y="986125"/>
            <a:ext cx="6048375" cy="3343275"/>
          </a:xfrm>
          <a:prstGeom prst="rect">
            <a:avLst/>
          </a:prstGeom>
          <a:noFill/>
          <a:ln>
            <a:noFill/>
          </a:ln>
        </p:spPr>
      </p:pic>
      <p:pic>
        <p:nvPicPr>
          <p:cNvPr id="124" name="Google Shape;124;p21"/>
          <p:cNvPicPr preferRelativeResize="0"/>
          <p:nvPr/>
        </p:nvPicPr>
        <p:blipFill>
          <a:blip r:embed="rId5">
            <a:alphaModFix/>
          </a:blip>
          <a:stretch>
            <a:fillRect/>
          </a:stretch>
        </p:blipFill>
        <p:spPr>
          <a:xfrm>
            <a:off x="401974" y="3050700"/>
            <a:ext cx="1081775" cy="952275"/>
          </a:xfrm>
          <a:prstGeom prst="rect">
            <a:avLst/>
          </a:prstGeom>
          <a:noFill/>
          <a:ln>
            <a:noFill/>
          </a:ln>
        </p:spPr>
      </p:pic>
      <p:sp>
        <p:nvSpPr>
          <p:cNvPr id="125" name="Google Shape;125;p21"/>
          <p:cNvSpPr txBox="1"/>
          <p:nvPr/>
        </p:nvSpPr>
        <p:spPr>
          <a:xfrm>
            <a:off x="3084075" y="4383875"/>
            <a:ext cx="40104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This is Magic! </a:t>
            </a:r>
            <a:r>
              <a:rPr lang="en">
                <a:solidFill>
                  <a:srgbClr val="FFFFFF"/>
                </a:solidFill>
              </a:rPr>
              <a:t>Programmed in C# with Unity 3D</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